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03" autoAdjust="0"/>
    <p:restoredTop sz="86297"/>
  </p:normalViewPr>
  <p:slideViewPr>
    <p:cSldViewPr snapToGrid="0">
      <p:cViewPr>
        <p:scale>
          <a:sx n="58" d="100"/>
          <a:sy n="58" d="100"/>
        </p:scale>
        <p:origin x="222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C88E9-2FBE-FA44-932C-9ECF7ABC3180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1247775"/>
            <a:ext cx="5988050" cy="3368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803775"/>
            <a:ext cx="5438775" cy="3930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82138"/>
            <a:ext cx="29464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40670-F278-3647-ACE1-435A67433C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440670-F278-3647-ACE1-435A67433C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3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8.png"/><Relationship Id="rId3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7" Type="http://schemas.openxmlformats.org/officeDocument/2006/relationships/image" Target="../media/image2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10" Type="http://schemas.openxmlformats.org/officeDocument/2006/relationships/image" Target="../media/image5.jpeg"/><Relationship Id="rId4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9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AutoShape 3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244475" y="23223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DF649E2-C531-2D52-F964-C6191FB64497}"/>
              </a:ext>
            </a:extLst>
          </p:cNvPr>
          <p:cNvSpPr txBox="1"/>
          <p:nvPr/>
        </p:nvSpPr>
        <p:spPr>
          <a:xfrm>
            <a:off x="3322756" y="139114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effectLst/>
                <a:latin typeface="Chalkboard SE" panose="03050602040202020205" pitchFamily="66" charset="77"/>
              </a:rPr>
              <a:t>How do things change?</a:t>
            </a:r>
          </a:p>
          <a:p>
            <a:pPr algn="ctr"/>
            <a:r>
              <a:rPr lang="en-GB" dirty="0">
                <a:latin typeface="Chalkboard SE" panose="03050602040202020205" pitchFamily="66" charset="77"/>
              </a:rPr>
              <a:t>Y2 Autumn 1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4BD05-D37C-54B9-E0B0-E6121D3C4EA9}"/>
              </a:ext>
            </a:extLst>
          </p:cNvPr>
          <p:cNvSpPr txBox="1"/>
          <p:nvPr/>
        </p:nvSpPr>
        <p:spPr>
          <a:xfrm>
            <a:off x="20965" y="82764"/>
            <a:ext cx="37772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English </a:t>
            </a:r>
          </a:p>
          <a:p>
            <a:r>
              <a:rPr lang="en-GB" sz="1400" b="1" dirty="0"/>
              <a:t>(Writing)</a:t>
            </a:r>
            <a:br>
              <a:rPr lang="en-GB" sz="1400" b="1" dirty="0"/>
            </a:br>
            <a:br>
              <a:rPr lang="en-GB" sz="1400" dirty="0"/>
            </a:br>
            <a:r>
              <a:rPr lang="en-GB" sz="1400" u="sng" dirty="0"/>
              <a:t>Fiction – Where the Wild Things Are</a:t>
            </a:r>
          </a:p>
          <a:p>
            <a:r>
              <a:rPr lang="en-GB" sz="1400" dirty="0"/>
              <a:t>Drama, hot seating</a:t>
            </a:r>
          </a:p>
          <a:p>
            <a:r>
              <a:rPr lang="en-GB" sz="1400" dirty="0"/>
              <a:t>Character descriptions</a:t>
            </a:r>
          </a:p>
          <a:p>
            <a:r>
              <a:rPr lang="en-GB" sz="1400" dirty="0"/>
              <a:t>Retelling story</a:t>
            </a:r>
          </a:p>
          <a:p>
            <a:r>
              <a:rPr lang="en-GB" sz="1400" dirty="0"/>
              <a:t>Using adjectives, conjunctions, verbs, adverbs and appropriate punctuation.</a:t>
            </a:r>
          </a:p>
          <a:p>
            <a:br>
              <a:rPr lang="en-GB" sz="1400" dirty="0"/>
            </a:br>
            <a:r>
              <a:rPr lang="en-GB" sz="1400" b="1" dirty="0"/>
              <a:t>Spellings;</a:t>
            </a:r>
          </a:p>
          <a:p>
            <a:r>
              <a:rPr lang="en-GB" sz="1400" dirty="0"/>
              <a:t>We will be using both Essential spelling and Little Wandle to help us spell words.</a:t>
            </a:r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b="1" dirty="0"/>
          </a:p>
          <a:p>
            <a:endParaRPr lang="en-GB" sz="1400" dirty="0"/>
          </a:p>
          <a:p>
            <a:br>
              <a:rPr lang="en-GB" sz="1400" dirty="0"/>
            </a:br>
            <a:endParaRPr lang="en-GB" sz="1400" b="1" dirty="0"/>
          </a:p>
          <a:p>
            <a:endParaRPr lang="en-GB" sz="1400" dirty="0">
              <a:effectLst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02E438-6EDC-2FBE-C71F-2B17BFB7EE35}"/>
              </a:ext>
            </a:extLst>
          </p:cNvPr>
          <p:cNvSpPr txBox="1"/>
          <p:nvPr/>
        </p:nvSpPr>
        <p:spPr>
          <a:xfrm>
            <a:off x="8848964" y="3359949"/>
            <a:ext cx="325249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Science -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What do I need to </a:t>
            </a:r>
            <a:endParaRPr lang="en-GB" sz="1400" dirty="0"/>
          </a:p>
          <a:p>
            <a:pPr algn="r"/>
            <a:r>
              <a:rPr lang="en-GB" sz="1400" b="1" dirty="0">
                <a:effectLst/>
                <a:latin typeface="Corbel" panose="020B0503020204020204" pitchFamily="34" charset="0"/>
              </a:rPr>
              <a:t>grow?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Draw and label parts of the body</a:t>
            </a:r>
            <a:br>
              <a:rPr lang="en-GB" sz="1400" dirty="0">
                <a:effectLst/>
                <a:latin typeface="Corbel" panose="020B0503020204020204" pitchFamily="34" charset="0"/>
              </a:rPr>
            </a:br>
            <a:r>
              <a:rPr lang="en-GB" sz="1400" dirty="0">
                <a:effectLst/>
                <a:latin typeface="Corbel" panose="020B0503020204020204" pitchFamily="34" charset="0"/>
              </a:rPr>
              <a:t>Talk about how animals have babies which grow into adults </a:t>
            </a:r>
            <a:endParaRPr lang="en-GB" sz="1400" dirty="0"/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Talk about basic needs of animals and people</a:t>
            </a:r>
          </a:p>
          <a:p>
            <a:pPr algn="r"/>
            <a:r>
              <a:rPr lang="en-GB" sz="1400" dirty="0">
                <a:latin typeface="Corbel" panose="020B0503020204020204" pitchFamily="34" charset="0"/>
              </a:rPr>
              <a:t>Understand what the 5 senses are</a:t>
            </a:r>
            <a:r>
              <a:rPr lang="en-GB" sz="1400" dirty="0">
                <a:effectLst/>
                <a:latin typeface="Corbel" panose="020B0503020204020204" pitchFamily="34" charset="0"/>
              </a:rPr>
              <a:t> </a:t>
            </a:r>
            <a:endParaRPr lang="en-GB" sz="1400" dirty="0"/>
          </a:p>
          <a:p>
            <a:r>
              <a:rPr lang="en-GB" sz="1400" b="1" dirty="0">
                <a:effectLst/>
                <a:latin typeface="Calibri" panose="020F0502020204030204" pitchFamily="34" charset="0"/>
              </a:rPr>
              <a:t> </a:t>
            </a:r>
            <a:endParaRPr lang="en-GB" sz="1400" dirty="0">
              <a:effectLst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B2525B-EF32-04A3-C297-475BCABA5E18}"/>
              </a:ext>
            </a:extLst>
          </p:cNvPr>
          <p:cNvSpPr txBox="1"/>
          <p:nvPr/>
        </p:nvSpPr>
        <p:spPr>
          <a:xfrm>
            <a:off x="9702550" y="43190"/>
            <a:ext cx="244029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Art</a:t>
            </a:r>
          </a:p>
          <a:p>
            <a:pPr algn="r"/>
            <a:r>
              <a:rPr lang="en-GB" sz="1400" dirty="0">
                <a:latin typeface="Calibri" panose="020F0502020204030204" pitchFamily="34" charset="0"/>
              </a:rPr>
              <a:t>.</a:t>
            </a:r>
          </a:p>
          <a:p>
            <a:pPr algn="r"/>
            <a:r>
              <a:rPr lang="en-GB" sz="1400" dirty="0"/>
              <a:t>Self portraits in the style of Brianna McCarthy</a:t>
            </a:r>
            <a:r>
              <a:rPr lang="en-GB" sz="1100" dirty="0"/>
              <a:t> </a:t>
            </a:r>
          </a:p>
          <a:p>
            <a:pPr algn="r"/>
            <a:r>
              <a:rPr lang="en-GB" sz="1400" dirty="0">
                <a:effectLst/>
                <a:latin typeface="Corbel" panose="020B0503020204020204" pitchFamily="34" charset="0"/>
              </a:rPr>
              <a:t>Mix primary colours together. Use a variety of tools and techniques including different brush sizes.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BB85D7-D83F-3BEF-A00A-974CDEE385F7}"/>
              </a:ext>
            </a:extLst>
          </p:cNvPr>
          <p:cNvSpPr txBox="1"/>
          <p:nvPr/>
        </p:nvSpPr>
        <p:spPr>
          <a:xfrm>
            <a:off x="9747092" y="2394067"/>
            <a:ext cx="232302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  <a:latin typeface="Calibri" panose="020F0502020204030204" pitchFamily="34" charset="0"/>
              </a:rPr>
              <a:t>Computing - </a:t>
            </a:r>
            <a:r>
              <a:rPr lang="en-GB" sz="1400" b="1" dirty="0">
                <a:latin typeface="Calibri" panose="020F0502020204030204" pitchFamily="34" charset="0"/>
              </a:rPr>
              <a:t>Getting started </a:t>
            </a:r>
          </a:p>
          <a:p>
            <a:pPr algn="r"/>
            <a:r>
              <a:rPr lang="en-GB" sz="1400" dirty="0"/>
              <a:t>Logging on, using tech for a purpose creating art, staying safe online</a:t>
            </a:r>
            <a:r>
              <a:rPr lang="en-GB" sz="1100" dirty="0"/>
              <a:t> </a:t>
            </a:r>
            <a:r>
              <a:rPr lang="en-GB" sz="1100" dirty="0">
                <a:effectLst/>
                <a:latin typeface="Calibri" panose="020F0502020204030204" pitchFamily="34" charset="0"/>
              </a:rPr>
              <a:t> </a:t>
            </a:r>
            <a:endParaRPr lang="en-GB" sz="1100" dirty="0">
              <a:effectLst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FE01CEC-345B-D9A9-CA2A-BBC14ED3FA29}"/>
              </a:ext>
            </a:extLst>
          </p:cNvPr>
          <p:cNvSpPr txBox="1"/>
          <p:nvPr/>
        </p:nvSpPr>
        <p:spPr>
          <a:xfrm>
            <a:off x="3322756" y="5494147"/>
            <a:ext cx="267493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History - </a:t>
            </a:r>
            <a:r>
              <a:rPr lang="en-GB" sz="1400" b="1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have I changed?</a:t>
            </a: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how they have changed.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Recognise changes in living memory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 the terms past, present and future</a:t>
            </a:r>
            <a:r>
              <a:rPr lang="en-GB" sz="1400" dirty="0">
                <a:effectLst/>
              </a:rPr>
              <a:t> </a:t>
            </a:r>
            <a:endParaRPr lang="en-GB" sz="1400" b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71DC62-AB8D-DBFF-DEF4-A21573AA95BF}"/>
              </a:ext>
            </a:extLst>
          </p:cNvPr>
          <p:cNvSpPr txBox="1"/>
          <p:nvPr/>
        </p:nvSpPr>
        <p:spPr>
          <a:xfrm>
            <a:off x="-10334" y="4798764"/>
            <a:ext cx="315813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Maths</a:t>
            </a:r>
          </a:p>
          <a:p>
            <a:r>
              <a:rPr lang="en-GB" sz="1400" b="1" dirty="0">
                <a:latin typeface="Calibri" panose="020F0502020204030204" pitchFamily="34" charset="0"/>
              </a:rPr>
              <a:t>Place value </a:t>
            </a:r>
          </a:p>
          <a:p>
            <a:r>
              <a:rPr lang="en-GB" sz="1400" dirty="0">
                <a:latin typeface="Calibri" panose="020F0502020204030204" pitchFamily="34" charset="0"/>
              </a:rPr>
              <a:t>Recognising 10s and 1s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Counting in 10s</a:t>
            </a:r>
          </a:p>
          <a:p>
            <a:r>
              <a:rPr lang="en-GB" sz="1400" dirty="0">
                <a:latin typeface="Calibri" panose="020F0502020204030204" pitchFamily="34" charset="0"/>
              </a:rPr>
              <a:t>Partitioning</a:t>
            </a:r>
          </a:p>
          <a:p>
            <a:r>
              <a:rPr lang="en-GB" sz="1400" dirty="0">
                <a:latin typeface="Calibri" panose="020F0502020204030204" pitchFamily="34" charset="0"/>
              </a:rPr>
              <a:t>Writing numbers in words</a:t>
            </a:r>
          </a:p>
          <a:p>
            <a:r>
              <a:rPr lang="en-GB" sz="1400" b="1" dirty="0">
                <a:latin typeface="Calibri" panose="020F0502020204030204" pitchFamily="34" charset="0"/>
              </a:rPr>
              <a:t>Addition and subtraction</a:t>
            </a:r>
          </a:p>
          <a:p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DA8776E-44AB-EB62-9689-1DE701CCBCF8}"/>
              </a:ext>
            </a:extLst>
          </p:cNvPr>
          <p:cNvSpPr txBox="1"/>
          <p:nvPr/>
        </p:nvSpPr>
        <p:spPr>
          <a:xfrm>
            <a:off x="6402111" y="4173322"/>
            <a:ext cx="267493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  <a:latin typeface="Calibri" panose="020F0502020204030204" pitchFamily="34" charset="0"/>
              </a:rPr>
              <a:t>PE </a:t>
            </a:r>
            <a:r>
              <a:rPr lang="en-GB" sz="1400" b="1" dirty="0"/>
              <a:t>- </a:t>
            </a:r>
            <a:r>
              <a:rPr lang="en-GB" sz="1400" b="1" dirty="0">
                <a:effectLst/>
                <a:latin typeface="Calibri" panose="020F0502020204030204" pitchFamily="34" charset="0"/>
              </a:rPr>
              <a:t>Atlas Sports</a:t>
            </a:r>
            <a:endParaRPr lang="en-GB" dirty="0"/>
          </a:p>
          <a:p>
            <a:r>
              <a:rPr lang="en-GB" sz="1400" dirty="0"/>
              <a:t>Moving around the space safely</a:t>
            </a:r>
          </a:p>
          <a:p>
            <a:r>
              <a:rPr lang="en-GB" sz="1400" dirty="0"/>
              <a:t>Understanding risks and when to take them</a:t>
            </a:r>
          </a:p>
          <a:p>
            <a:r>
              <a:rPr lang="en-GB" sz="1400" dirty="0"/>
              <a:t>Supporting your body weight with your arms</a:t>
            </a:r>
          </a:p>
          <a:p>
            <a:endParaRPr lang="en-GB" sz="1400" b="1" dirty="0">
              <a:latin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</a:rPr>
              <a:t>Outdoor education</a:t>
            </a:r>
            <a:endParaRPr lang="en-GB" sz="1400" dirty="0">
              <a:effectLst/>
              <a:latin typeface="Calibri" panose="020F050202020403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Rules of the woodland classroom</a:t>
            </a:r>
            <a:endParaRPr lang="en-GB" sz="14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9DECC66-335B-900E-CBE7-8BD36AFAE31B}"/>
              </a:ext>
            </a:extLst>
          </p:cNvPr>
          <p:cNvSpPr txBox="1"/>
          <p:nvPr/>
        </p:nvSpPr>
        <p:spPr>
          <a:xfrm>
            <a:off x="10194842" y="1859072"/>
            <a:ext cx="1875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Music - Music express</a:t>
            </a:r>
          </a:p>
          <a:p>
            <a:pPr algn="r"/>
            <a:r>
              <a:rPr lang="en-US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body – </a:t>
            </a:r>
            <a:r>
              <a:rPr lang="en-US" sz="1400" dirty="0"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”Beat”</a:t>
            </a:r>
            <a:r>
              <a:rPr lang="en-GB" sz="1400" dirty="0">
                <a:effectLst/>
                <a:latin typeface="Corbel" panose="020B05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85DC6-5962-C0FF-BA75-8456DD9E2438}"/>
              </a:ext>
            </a:extLst>
          </p:cNvPr>
          <p:cNvSpPr txBox="1"/>
          <p:nvPr/>
        </p:nvSpPr>
        <p:spPr>
          <a:xfrm>
            <a:off x="3322756" y="2787144"/>
            <a:ext cx="611155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FF0000"/>
                </a:solidFill>
                <a:effectLst/>
                <a:latin typeface="Bradley Hand ITC" panose="03070402050302030203" pitchFamily="66" charset="77"/>
              </a:rPr>
              <a:t>Trusting in God together, we live, learn and grow. </a:t>
            </a:r>
            <a:endParaRPr lang="en-GB" dirty="0">
              <a:effectLst/>
              <a:latin typeface="Bradley Hand ITC" panose="03070402050302030203" pitchFamily="66" charset="77"/>
            </a:endParaRPr>
          </a:p>
          <a:p>
            <a:pPr algn="ctr"/>
            <a:r>
              <a:rPr lang="en-GB" sz="2000" dirty="0">
                <a:latin typeface="ComicSansMS" panose="030F0702030302020204" pitchFamily="66" charset="0"/>
              </a:rPr>
              <a:t>Where the Wild Things Are</a:t>
            </a:r>
            <a:endParaRPr lang="en-GB" dirty="0">
              <a:effectLst/>
            </a:endParaRPr>
          </a:p>
          <a:p>
            <a:pPr algn="ctr"/>
            <a:r>
              <a:rPr lang="en-GB" sz="2400" dirty="0">
                <a:effectLst/>
                <a:latin typeface="Gigi" pitchFamily="82" charset="77"/>
              </a:rPr>
              <a:t>Our value is </a:t>
            </a:r>
            <a:r>
              <a:rPr lang="en-GB" sz="2400" dirty="0">
                <a:latin typeface="Gigi" pitchFamily="82" charset="77"/>
              </a:rPr>
              <a:t>“thankfulness</a:t>
            </a:r>
            <a:r>
              <a:rPr lang="en-GB" sz="2400" dirty="0">
                <a:effectLst/>
                <a:latin typeface="Gigi" pitchFamily="82" charset="77"/>
              </a:rPr>
              <a:t>” </a:t>
            </a:r>
            <a:endParaRPr lang="en-GB" dirty="0">
              <a:effectLst/>
            </a:endParaRPr>
          </a:p>
        </p:txBody>
      </p:sp>
      <p:pic>
        <p:nvPicPr>
          <p:cNvPr id="1027" name="Picture 3" descr="page1image1069107312">
            <a:extLst>
              <a:ext uri="{FF2B5EF4-FFF2-40B4-BE49-F238E27FC236}">
                <a16:creationId xmlns:a16="http://schemas.microsoft.com/office/drawing/2014/main" id="{E6A775FC-7E90-C64D-9F56-A72B60E73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1712" y="1658403"/>
            <a:ext cx="58420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51087E58-3047-A57B-6BEA-C3052F22EB58}"/>
              </a:ext>
            </a:extLst>
          </p:cNvPr>
          <p:cNvSpPr txBox="1"/>
          <p:nvPr/>
        </p:nvSpPr>
        <p:spPr>
          <a:xfrm>
            <a:off x="63500" y="3416259"/>
            <a:ext cx="24198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(Reading)</a:t>
            </a:r>
          </a:p>
          <a:p>
            <a:r>
              <a:rPr lang="en-GB" sz="1400" dirty="0"/>
              <a:t>Where the Wild Things are</a:t>
            </a:r>
            <a:br>
              <a:rPr lang="en-GB" sz="1400" dirty="0"/>
            </a:br>
            <a:r>
              <a:rPr lang="en-GB" sz="1400" dirty="0"/>
              <a:t>Guided Reading groups</a:t>
            </a:r>
            <a:br>
              <a:rPr lang="en-GB" sz="1400" dirty="0"/>
            </a:br>
            <a:r>
              <a:rPr lang="en-GB" sz="1400" dirty="0"/>
              <a:t>Individual reading </a:t>
            </a:r>
            <a:endParaRPr lang="en-US" sz="1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243949-AC06-06E7-AD41-3B7A15EA7F11}"/>
              </a:ext>
            </a:extLst>
          </p:cNvPr>
          <p:cNvSpPr txBox="1"/>
          <p:nvPr/>
        </p:nvSpPr>
        <p:spPr>
          <a:xfrm>
            <a:off x="3376544" y="4173322"/>
            <a:ext cx="278052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>
                <a:effectLst/>
              </a:rPr>
              <a:t>RE - </a:t>
            </a:r>
            <a:r>
              <a:rPr lang="en-GB" sz="1400" b="1" dirty="0">
                <a:effectLst/>
                <a:latin typeface="Corbel" panose="020B0503020204020204" pitchFamily="34" charset="0"/>
              </a:rPr>
              <a:t>Creation </a:t>
            </a:r>
            <a:endParaRPr lang="en-GB" sz="1400" dirty="0"/>
          </a:p>
          <a:p>
            <a:r>
              <a:rPr lang="en-GB" sz="1400" dirty="0">
                <a:effectLst/>
                <a:latin typeface="Corbel" panose="020B0503020204020204" pitchFamily="34" charset="0"/>
              </a:rPr>
              <a:t>Why is the word God so important to Christians?</a:t>
            </a:r>
            <a:br>
              <a:rPr lang="en-GB" sz="1400" dirty="0">
                <a:effectLst/>
                <a:latin typeface="Corbel" panose="020B0503020204020204" pitchFamily="34" charset="0"/>
              </a:rPr>
            </a:br>
            <a:r>
              <a:rPr lang="en-GB" sz="1400" dirty="0">
                <a:effectLst/>
                <a:latin typeface="Corbel" panose="020B0503020204020204" pitchFamily="34" charset="0"/>
              </a:rPr>
              <a:t>What do Christians believe God is like? </a:t>
            </a:r>
            <a:endParaRPr lang="en-GB" sz="1400" dirty="0"/>
          </a:p>
        </p:txBody>
      </p:sp>
      <p:pic>
        <p:nvPicPr>
          <p:cNvPr id="2052" name="Picture 4" descr="Harold the Giraffe – Keeping in Touch – Park Gate Primary School">
            <a:extLst>
              <a:ext uri="{FF2B5EF4-FFF2-40B4-BE49-F238E27FC236}">
                <a16:creationId xmlns:a16="http://schemas.microsoft.com/office/drawing/2014/main" id="{0AFC3D58-7427-7719-E777-A0E462164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7460" y="5900126"/>
            <a:ext cx="967448" cy="837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omputer | History, Parts, Networking, Operating Systems, &amp; Facts |  Britannica">
            <a:extLst>
              <a:ext uri="{FF2B5EF4-FFF2-40B4-BE49-F238E27FC236}">
                <a16:creationId xmlns:a16="http://schemas.microsoft.com/office/drawing/2014/main" id="{34CDD9DC-4A1B-50F4-0D9C-D2C2C799C9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290" y="3203835"/>
            <a:ext cx="1007404" cy="689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Types Of Painting Art: Styles, Mediums &amp; Subjects | PICTOCLUB">
            <a:extLst>
              <a:ext uri="{FF2B5EF4-FFF2-40B4-BE49-F238E27FC236}">
                <a16:creationId xmlns:a16="http://schemas.microsoft.com/office/drawing/2014/main" id="{09C8F7F5-6664-4FBD-C0B9-B63911A66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467" y="285901"/>
            <a:ext cx="1240764" cy="82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123maths">
            <a:extLst>
              <a:ext uri="{FF2B5EF4-FFF2-40B4-BE49-F238E27FC236}">
                <a16:creationId xmlns:a16="http://schemas.microsoft.com/office/drawing/2014/main" id="{6F579C8E-83D6-0B49-0F38-66F6D316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090" y="4401395"/>
            <a:ext cx="1172711" cy="542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Letters and Sounds | A complete Phonics resource to support children">
            <a:extLst>
              <a:ext uri="{FF2B5EF4-FFF2-40B4-BE49-F238E27FC236}">
                <a16:creationId xmlns:a16="http://schemas.microsoft.com/office/drawing/2014/main" id="{FA30FA0D-8BDF-F6E2-4EFF-18065083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332" y="2727415"/>
            <a:ext cx="635424" cy="635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22A1451-8251-3602-F41C-FA8753A3C08E}"/>
              </a:ext>
            </a:extLst>
          </p:cNvPr>
          <p:cNvSpPr txBox="1"/>
          <p:nvPr/>
        </p:nvSpPr>
        <p:spPr>
          <a:xfrm>
            <a:off x="9953409" y="5214372"/>
            <a:ext cx="213501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400" b="1" dirty="0">
                <a:effectLst/>
              </a:rPr>
              <a:t>PSHE – SCARF </a:t>
            </a:r>
          </a:p>
          <a:p>
            <a:pPr algn="r"/>
            <a:r>
              <a:rPr lang="en-GB" sz="1400" dirty="0">
                <a:effectLst/>
              </a:rPr>
              <a:t>“Me and my relationships”</a:t>
            </a:r>
          </a:p>
          <a:p>
            <a:pPr algn="r"/>
            <a:r>
              <a:rPr lang="en-GB" sz="1400" dirty="0"/>
              <a:t>Classroom rules</a:t>
            </a:r>
          </a:p>
          <a:p>
            <a:pPr algn="r"/>
            <a:r>
              <a:rPr lang="en-GB" sz="1400" dirty="0"/>
              <a:t>Listening</a:t>
            </a:r>
          </a:p>
          <a:p>
            <a:pPr algn="r"/>
            <a:r>
              <a:rPr lang="en-GB" sz="1400" dirty="0">
                <a:effectLst/>
              </a:rPr>
              <a:t>Feelings</a:t>
            </a:r>
          </a:p>
          <a:p>
            <a:pPr algn="r"/>
            <a:r>
              <a:rPr lang="en-GB" sz="1400" dirty="0"/>
              <a:t>Our bodies</a:t>
            </a:r>
          </a:p>
          <a:p>
            <a:pPr algn="r"/>
            <a:r>
              <a:rPr lang="en-GB" sz="1400" dirty="0">
                <a:effectLst/>
              </a:rPr>
              <a:t>Good friends</a:t>
            </a:r>
          </a:p>
        </p:txBody>
      </p:sp>
      <p:pic>
        <p:nvPicPr>
          <p:cNvPr id="13" name="Picture 2" descr="Drawing Club Training">
            <a:extLst>
              <a:ext uri="{FF2B5EF4-FFF2-40B4-BE49-F238E27FC236}">
                <a16:creationId xmlns:a16="http://schemas.microsoft.com/office/drawing/2014/main" id="{AEECDC41-4233-42F5-D540-45310BFE4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714" y="478872"/>
            <a:ext cx="548581" cy="54858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125D5F-450C-5302-5C19-6601764A20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24719" y="689822"/>
            <a:ext cx="2445760" cy="2067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8693</TotalTime>
  <Words>311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Bradley Hand ITC</vt:lpstr>
      <vt:lpstr>Calibri</vt:lpstr>
      <vt:lpstr>Calibri Light</vt:lpstr>
      <vt:lpstr>Chalkboard SE</vt:lpstr>
      <vt:lpstr>ComicSansMS</vt:lpstr>
      <vt:lpstr>Corbel</vt:lpstr>
      <vt:lpstr>Gigi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Sharon Hill - Haresfield</cp:lastModifiedBy>
  <cp:revision>66</cp:revision>
  <cp:lastPrinted>2025-09-05T14:01:52Z</cp:lastPrinted>
  <dcterms:created xsi:type="dcterms:W3CDTF">2020-01-07T15:41:27Z</dcterms:created>
  <dcterms:modified xsi:type="dcterms:W3CDTF">2025-09-15T15:44:02Z</dcterms:modified>
</cp:coreProperties>
</file>