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8" r:id="rId2"/>
    <p:sldId id="259" r:id="rId3"/>
  </p:sldIdLst>
  <p:sldSz cx="12192000" cy="6858000"/>
  <p:notesSz cx="6797675" cy="9982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636" autoAdjust="0"/>
    <p:restoredTop sz="95033" autoAdjust="0"/>
  </p:normalViewPr>
  <p:slideViewPr>
    <p:cSldViewPr snapToGrid="0">
      <p:cViewPr>
        <p:scale>
          <a:sx n="80" d="100"/>
          <a:sy n="80" d="100"/>
        </p:scale>
        <p:origin x="845" y="288"/>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5000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9688" y="0"/>
            <a:ext cx="2946400" cy="500063"/>
          </a:xfrm>
          <a:prstGeom prst="rect">
            <a:avLst/>
          </a:prstGeom>
        </p:spPr>
        <p:txBody>
          <a:bodyPr vert="horz" lIns="91440" tIns="45720" rIns="91440" bIns="45720" rtlCol="0"/>
          <a:lstStyle>
            <a:lvl1pPr algn="r">
              <a:defRPr sz="1200"/>
            </a:lvl1pPr>
          </a:lstStyle>
          <a:p>
            <a:fld id="{2E2C88E9-2FBE-FA44-932C-9ECF7ABC3180}" type="datetimeFigureOut">
              <a:rPr lang="en-US" smtClean="0"/>
              <a:t>4/14/2026</a:t>
            </a:fld>
            <a:endParaRPr lang="en-US"/>
          </a:p>
        </p:txBody>
      </p:sp>
      <p:sp>
        <p:nvSpPr>
          <p:cNvPr id="4" name="Slide Image Placeholder 3"/>
          <p:cNvSpPr>
            <a:spLocks noGrp="1" noRot="1" noChangeAspect="1"/>
          </p:cNvSpPr>
          <p:nvPr>
            <p:ph type="sldImg" idx="2"/>
          </p:nvPr>
        </p:nvSpPr>
        <p:spPr>
          <a:xfrm>
            <a:off x="404813" y="1247775"/>
            <a:ext cx="5988050" cy="33686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803775"/>
            <a:ext cx="5438775" cy="39306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9482138"/>
            <a:ext cx="2946400" cy="50006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9688" y="9482138"/>
            <a:ext cx="2946400" cy="500062"/>
          </a:xfrm>
          <a:prstGeom prst="rect">
            <a:avLst/>
          </a:prstGeom>
        </p:spPr>
        <p:txBody>
          <a:bodyPr vert="horz" lIns="91440" tIns="45720" rIns="91440" bIns="45720" rtlCol="0" anchor="b"/>
          <a:lstStyle>
            <a:lvl1pPr algn="r">
              <a:defRPr sz="1200"/>
            </a:lvl1pPr>
          </a:lstStyle>
          <a:p>
            <a:fld id="{1F440670-F278-3647-ACE1-435A67433C4D}" type="slidenum">
              <a:rPr lang="en-US" smtClean="0"/>
              <a:t>‹#›</a:t>
            </a:fld>
            <a:endParaRPr lang="en-US"/>
          </a:p>
        </p:txBody>
      </p:sp>
    </p:spTree>
    <p:extLst>
      <p:ext uri="{BB962C8B-B14F-4D97-AF65-F5344CB8AC3E}">
        <p14:creationId xmlns:p14="http://schemas.microsoft.com/office/powerpoint/2010/main" val="33193544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F440670-F278-3647-ACE1-435A67433C4D}" type="slidenum">
              <a:rPr lang="en-US" smtClean="0"/>
              <a:t>1</a:t>
            </a:fld>
            <a:endParaRPr lang="en-US"/>
          </a:p>
        </p:txBody>
      </p:sp>
    </p:spTree>
    <p:extLst>
      <p:ext uri="{BB962C8B-B14F-4D97-AF65-F5344CB8AC3E}">
        <p14:creationId xmlns:p14="http://schemas.microsoft.com/office/powerpoint/2010/main" val="18612358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65065219-FB7A-42A8-B3F5-8E8FD1D039D9}" type="datetimeFigureOut">
              <a:rPr lang="en-GB" smtClean="0"/>
              <a:t>14/04/2026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57E25E-7DF2-4D01-9C9E-A51890C826CE}" type="slidenum">
              <a:rPr lang="en-GB" smtClean="0"/>
              <a:t>‹#›</a:t>
            </a:fld>
            <a:endParaRPr lang="en-GB"/>
          </a:p>
        </p:txBody>
      </p:sp>
    </p:spTree>
    <p:extLst>
      <p:ext uri="{BB962C8B-B14F-4D97-AF65-F5344CB8AC3E}">
        <p14:creationId xmlns:p14="http://schemas.microsoft.com/office/powerpoint/2010/main" val="3978911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5065219-FB7A-42A8-B3F5-8E8FD1D039D9}" type="datetimeFigureOut">
              <a:rPr lang="en-GB" smtClean="0"/>
              <a:t>14/04/2026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57E25E-7DF2-4D01-9C9E-A51890C826CE}" type="slidenum">
              <a:rPr lang="en-GB" smtClean="0"/>
              <a:t>‹#›</a:t>
            </a:fld>
            <a:endParaRPr lang="en-GB"/>
          </a:p>
        </p:txBody>
      </p:sp>
    </p:spTree>
    <p:extLst>
      <p:ext uri="{BB962C8B-B14F-4D97-AF65-F5344CB8AC3E}">
        <p14:creationId xmlns:p14="http://schemas.microsoft.com/office/powerpoint/2010/main" val="2341854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5065219-FB7A-42A8-B3F5-8E8FD1D039D9}" type="datetimeFigureOut">
              <a:rPr lang="en-GB" smtClean="0"/>
              <a:t>14/04/2026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57E25E-7DF2-4D01-9C9E-A51890C826CE}" type="slidenum">
              <a:rPr lang="en-GB" smtClean="0"/>
              <a:t>‹#›</a:t>
            </a:fld>
            <a:endParaRPr lang="en-GB"/>
          </a:p>
        </p:txBody>
      </p:sp>
    </p:spTree>
    <p:extLst>
      <p:ext uri="{BB962C8B-B14F-4D97-AF65-F5344CB8AC3E}">
        <p14:creationId xmlns:p14="http://schemas.microsoft.com/office/powerpoint/2010/main" val="41779600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5065219-FB7A-42A8-B3F5-8E8FD1D039D9}" type="datetimeFigureOut">
              <a:rPr lang="en-GB" smtClean="0"/>
              <a:t>14/04/2026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57E25E-7DF2-4D01-9C9E-A51890C826CE}" type="slidenum">
              <a:rPr lang="en-GB" smtClean="0"/>
              <a:t>‹#›</a:t>
            </a:fld>
            <a:endParaRPr lang="en-GB"/>
          </a:p>
        </p:txBody>
      </p:sp>
    </p:spTree>
    <p:extLst>
      <p:ext uri="{BB962C8B-B14F-4D97-AF65-F5344CB8AC3E}">
        <p14:creationId xmlns:p14="http://schemas.microsoft.com/office/powerpoint/2010/main" val="26421126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065219-FB7A-42A8-B3F5-8E8FD1D039D9}" type="datetimeFigureOut">
              <a:rPr lang="en-GB" smtClean="0"/>
              <a:t>14/04/2026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57E25E-7DF2-4D01-9C9E-A51890C826CE}" type="slidenum">
              <a:rPr lang="en-GB" smtClean="0"/>
              <a:t>‹#›</a:t>
            </a:fld>
            <a:endParaRPr lang="en-GB"/>
          </a:p>
        </p:txBody>
      </p:sp>
    </p:spTree>
    <p:extLst>
      <p:ext uri="{BB962C8B-B14F-4D97-AF65-F5344CB8AC3E}">
        <p14:creationId xmlns:p14="http://schemas.microsoft.com/office/powerpoint/2010/main" val="24506850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65065219-FB7A-42A8-B3F5-8E8FD1D039D9}" type="datetimeFigureOut">
              <a:rPr lang="en-GB" smtClean="0"/>
              <a:t>14/04/2026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757E25E-7DF2-4D01-9C9E-A51890C826CE}" type="slidenum">
              <a:rPr lang="en-GB" smtClean="0"/>
              <a:t>‹#›</a:t>
            </a:fld>
            <a:endParaRPr lang="en-GB"/>
          </a:p>
        </p:txBody>
      </p:sp>
    </p:spTree>
    <p:extLst>
      <p:ext uri="{BB962C8B-B14F-4D97-AF65-F5344CB8AC3E}">
        <p14:creationId xmlns:p14="http://schemas.microsoft.com/office/powerpoint/2010/main" val="29865499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65065219-FB7A-42A8-B3F5-8E8FD1D039D9}" type="datetimeFigureOut">
              <a:rPr lang="en-GB" smtClean="0"/>
              <a:t>14/04/2026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757E25E-7DF2-4D01-9C9E-A51890C826CE}" type="slidenum">
              <a:rPr lang="en-GB" smtClean="0"/>
              <a:t>‹#›</a:t>
            </a:fld>
            <a:endParaRPr lang="en-GB"/>
          </a:p>
        </p:txBody>
      </p:sp>
    </p:spTree>
    <p:extLst>
      <p:ext uri="{BB962C8B-B14F-4D97-AF65-F5344CB8AC3E}">
        <p14:creationId xmlns:p14="http://schemas.microsoft.com/office/powerpoint/2010/main" val="17674740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65065219-FB7A-42A8-B3F5-8E8FD1D039D9}" type="datetimeFigureOut">
              <a:rPr lang="en-GB" smtClean="0"/>
              <a:t>14/04/2026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757E25E-7DF2-4D01-9C9E-A51890C826CE}" type="slidenum">
              <a:rPr lang="en-GB" smtClean="0"/>
              <a:t>‹#›</a:t>
            </a:fld>
            <a:endParaRPr lang="en-GB"/>
          </a:p>
        </p:txBody>
      </p:sp>
    </p:spTree>
    <p:extLst>
      <p:ext uri="{BB962C8B-B14F-4D97-AF65-F5344CB8AC3E}">
        <p14:creationId xmlns:p14="http://schemas.microsoft.com/office/powerpoint/2010/main" val="1134340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065219-FB7A-42A8-B3F5-8E8FD1D039D9}" type="datetimeFigureOut">
              <a:rPr lang="en-GB" smtClean="0"/>
              <a:t>14/04/2026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757E25E-7DF2-4D01-9C9E-A51890C826CE}" type="slidenum">
              <a:rPr lang="en-GB" smtClean="0"/>
              <a:t>‹#›</a:t>
            </a:fld>
            <a:endParaRPr lang="en-GB"/>
          </a:p>
        </p:txBody>
      </p:sp>
    </p:spTree>
    <p:extLst>
      <p:ext uri="{BB962C8B-B14F-4D97-AF65-F5344CB8AC3E}">
        <p14:creationId xmlns:p14="http://schemas.microsoft.com/office/powerpoint/2010/main" val="2482436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5065219-FB7A-42A8-B3F5-8E8FD1D039D9}" type="datetimeFigureOut">
              <a:rPr lang="en-GB" smtClean="0"/>
              <a:t>14/04/2026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757E25E-7DF2-4D01-9C9E-A51890C826CE}" type="slidenum">
              <a:rPr lang="en-GB" smtClean="0"/>
              <a:t>‹#›</a:t>
            </a:fld>
            <a:endParaRPr lang="en-GB"/>
          </a:p>
        </p:txBody>
      </p:sp>
    </p:spTree>
    <p:extLst>
      <p:ext uri="{BB962C8B-B14F-4D97-AF65-F5344CB8AC3E}">
        <p14:creationId xmlns:p14="http://schemas.microsoft.com/office/powerpoint/2010/main" val="2629367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5065219-FB7A-42A8-B3F5-8E8FD1D039D9}" type="datetimeFigureOut">
              <a:rPr lang="en-GB" smtClean="0"/>
              <a:t>14/04/2026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757E25E-7DF2-4D01-9C9E-A51890C826CE}" type="slidenum">
              <a:rPr lang="en-GB" smtClean="0"/>
              <a:t>‹#›</a:t>
            </a:fld>
            <a:endParaRPr lang="en-GB"/>
          </a:p>
        </p:txBody>
      </p:sp>
    </p:spTree>
    <p:extLst>
      <p:ext uri="{BB962C8B-B14F-4D97-AF65-F5344CB8AC3E}">
        <p14:creationId xmlns:p14="http://schemas.microsoft.com/office/powerpoint/2010/main" val="10353910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065219-FB7A-42A8-B3F5-8E8FD1D039D9}" type="datetimeFigureOut">
              <a:rPr lang="en-GB" smtClean="0"/>
              <a:t>14/04/2026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57E25E-7DF2-4D01-9C9E-A51890C826CE}" type="slidenum">
              <a:rPr lang="en-GB" smtClean="0"/>
              <a:t>‹#›</a:t>
            </a:fld>
            <a:endParaRPr lang="en-GB"/>
          </a:p>
        </p:txBody>
      </p:sp>
    </p:spTree>
    <p:extLst>
      <p:ext uri="{BB962C8B-B14F-4D97-AF65-F5344CB8AC3E}">
        <p14:creationId xmlns:p14="http://schemas.microsoft.com/office/powerpoint/2010/main" val="16030038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jpeg"/><Relationship Id="rId13" Type="http://schemas.openxmlformats.org/officeDocument/2006/relationships/image" Target="../media/image8.png"/><Relationship Id="rId3" Type="http://schemas.openxmlformats.org/officeDocument/2006/relationships/hyperlink" Target="https://www.google.com/imgres?imgurl=https://cdn.shopify.com/s/files/1/0028/5468/2689/collections/zog-hero_1024x1024.gif?v%3D1566400144&amp;imgrefurl=https://gruffaloshop.com/collections/zog&amp;docid=kW-CLRwkDTADVM&amp;tbnid=tWFUtVxURrT6NM:&amp;vet=10ahUKEwjuiO79qPTmAhWLT8AKHfb1CqQQMwhkKAowCg..i&amp;w=750&amp;h=720&amp;bih=655&amp;biw=1366&amp;q=Zog&amp;ved=0ahUKEwjuiO79qPTmAhWLT8AKHfb1CqQQMwhkKAowCg&amp;iact=mrc&amp;uact=8" TargetMode="External"/><Relationship Id="rId7" Type="http://schemas.openxmlformats.org/officeDocument/2006/relationships/image" Target="../media/image2.jpeg"/><Relationship Id="rId12" Type="http://schemas.openxmlformats.org/officeDocument/2006/relationships/image" Target="../media/image7.png"/><Relationship Id="rId17" Type="http://schemas.openxmlformats.org/officeDocument/2006/relationships/image" Target="../media/image12.png"/><Relationship Id="rId2" Type="http://schemas.openxmlformats.org/officeDocument/2006/relationships/notesSlide" Target="../notesSlides/notesSlide1.xml"/><Relationship Id="rId16"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1.jpeg"/><Relationship Id="rId11" Type="http://schemas.openxmlformats.org/officeDocument/2006/relationships/image" Target="../media/image6.png"/><Relationship Id="rId5" Type="http://schemas.openxmlformats.org/officeDocument/2006/relationships/hyperlink" Target="https://www.google.com/imgres?imgurl=http://the8percent.com/wp-content/uploads/2016/05/Florence-Nightingale.jpg&amp;imgrefurl=http://the8percent.com/florence-nightingale-ministering-angel/&amp;docid=7pL1efqX4IcA-M&amp;tbnid=qO29jcbmjvZccM:&amp;vet=10ahUKEwjNgcaGqvTmAhXTnVwKHWVqCpgQMwhvKAcwBw..i&amp;w=1038&amp;h=539&amp;bih=655&amp;biw=1366&amp;q=Florence%20Nightingale&amp;ved=0ahUKEwjNgcaGqvTmAhXTnVwKHWVqCpgQMwhvKAcwBw&amp;iact=mrc&amp;uact=8" TargetMode="External"/><Relationship Id="rId15" Type="http://schemas.openxmlformats.org/officeDocument/2006/relationships/image" Target="../media/image10.png"/><Relationship Id="rId10" Type="http://schemas.openxmlformats.org/officeDocument/2006/relationships/image" Target="../media/image5.png"/><Relationship Id="rId4" Type="http://schemas.openxmlformats.org/officeDocument/2006/relationships/hyperlink" Target="https://www.google.com/imgres?imgurl=https://i.guim.co.uk/img/media/3793fa703d30c8f565b0306ca4556903d5249146/0_0_3548_2997/master/3548.jpg?width%3D300%26quality%3D85%26auto%3Dformat%26fit%3Dmax%26s%3Dfe97a665db20e5fc5bf1bf694e7075c2&amp;imgrefurl=https://www.theguardian.com/books/gallery/2016/sep/08/the-creation-of-zog-by-axel-scheffler-in-pictures&amp;docid=NiAqvHry6Y-O4M&amp;tbnid=TpfwkOt04-23nM:&amp;vet=10ahUKEwjuiO79qPTmAhWLT8AKHfb1CqQQMwh1KBIwEg..i&amp;w=300&amp;h=253&amp;bih=655&amp;biw=1366&amp;q=Zog&amp;ved=0ahUKEwjuiO79qPTmAhWLT8AKHfb1CqQQMwh1KBIwEg&amp;iact=mrc&amp;uact=8" TargetMode="External"/><Relationship Id="rId9" Type="http://schemas.openxmlformats.org/officeDocument/2006/relationships/image" Target="../media/image4.png"/><Relationship Id="rId14" Type="http://schemas.openxmlformats.org/officeDocument/2006/relationships/image" Target="../media/image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4" descr="Image result for images of zog by julia donaldson"/>
          <p:cNvSpPr>
            <a:spLocks noChangeAspect="1" noChangeArrowheads="1"/>
          </p:cNvSpPr>
          <p:nvPr/>
        </p:nvSpPr>
        <p:spPr bwMode="auto">
          <a:xfrm>
            <a:off x="63500" y="-136525"/>
            <a:ext cx="2152650" cy="17145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 name="AutoShape 3" descr="Image result for Zog">
            <a:hlinkClick r:id="rId3"/>
          </p:cNvPr>
          <p:cNvSpPr>
            <a:spLocks noChangeAspect="1" noChangeArrowheads="1"/>
          </p:cNvSpPr>
          <p:nvPr/>
        </p:nvSpPr>
        <p:spPr bwMode="auto">
          <a:xfrm>
            <a:off x="92075" y="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 name="AutoShape 5" descr="Image result for Zog">
            <a:hlinkClick r:id="rId4"/>
          </p:cNvPr>
          <p:cNvSpPr>
            <a:spLocks noChangeAspect="1" noChangeArrowheads="1"/>
          </p:cNvSpPr>
          <p:nvPr/>
        </p:nvSpPr>
        <p:spPr bwMode="auto">
          <a:xfrm>
            <a:off x="244475" y="232239"/>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 name="AutoShape 7" descr="Image result for Florence Nightingale">
            <a:hlinkClick r:id="rId5"/>
          </p:cNvPr>
          <p:cNvSpPr>
            <a:spLocks noChangeAspect="1" noChangeArrowheads="1"/>
          </p:cNvSpPr>
          <p:nvPr/>
        </p:nvSpPr>
        <p:spPr bwMode="auto">
          <a:xfrm>
            <a:off x="396875" y="3048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TextBox 8">
            <a:extLst>
              <a:ext uri="{FF2B5EF4-FFF2-40B4-BE49-F238E27FC236}">
                <a16:creationId xmlns:a16="http://schemas.microsoft.com/office/drawing/2014/main" id="{0DF649E2-C531-2D52-F964-C6191FB64497}"/>
              </a:ext>
            </a:extLst>
          </p:cNvPr>
          <p:cNvSpPr txBox="1"/>
          <p:nvPr/>
        </p:nvSpPr>
        <p:spPr>
          <a:xfrm>
            <a:off x="3322756" y="139114"/>
            <a:ext cx="6102220" cy="861774"/>
          </a:xfrm>
          <a:prstGeom prst="rect">
            <a:avLst/>
          </a:prstGeom>
          <a:noFill/>
        </p:spPr>
        <p:txBody>
          <a:bodyPr wrap="square">
            <a:spAutoFit/>
          </a:bodyPr>
          <a:lstStyle/>
          <a:p>
            <a:pPr algn="ctr"/>
            <a:r>
              <a:rPr lang="en-GB" sz="3200" b="1" dirty="0">
                <a:latin typeface="Bradley Hand ITC" panose="03070402050302030203" pitchFamily="66" charset="0"/>
              </a:rPr>
              <a:t>How can we take care of our world?</a:t>
            </a:r>
            <a:endParaRPr lang="en-GB" sz="1800" dirty="0">
              <a:effectLst/>
              <a:latin typeface="Chalkboard SE" panose="03050602040202020205" pitchFamily="66" charset="77"/>
            </a:endParaRPr>
          </a:p>
          <a:p>
            <a:pPr algn="ctr"/>
            <a:r>
              <a:rPr lang="en-GB" dirty="0">
                <a:latin typeface="Chalkboard SE" panose="03050602040202020205" pitchFamily="66" charset="77"/>
              </a:rPr>
              <a:t>Y2 Summer 1 </a:t>
            </a:r>
          </a:p>
        </p:txBody>
      </p:sp>
      <p:sp>
        <p:nvSpPr>
          <p:cNvPr id="12" name="TextBox 11">
            <a:extLst>
              <a:ext uri="{FF2B5EF4-FFF2-40B4-BE49-F238E27FC236}">
                <a16:creationId xmlns:a16="http://schemas.microsoft.com/office/drawing/2014/main" id="{79D4BD05-D37C-54B9-E0B0-E6121D3C4EA9}"/>
              </a:ext>
            </a:extLst>
          </p:cNvPr>
          <p:cNvSpPr txBox="1"/>
          <p:nvPr/>
        </p:nvSpPr>
        <p:spPr>
          <a:xfrm>
            <a:off x="20965" y="82764"/>
            <a:ext cx="3777214" cy="5047536"/>
          </a:xfrm>
          <a:prstGeom prst="rect">
            <a:avLst/>
          </a:prstGeom>
          <a:noFill/>
        </p:spPr>
        <p:txBody>
          <a:bodyPr wrap="square">
            <a:spAutoFit/>
          </a:bodyPr>
          <a:lstStyle/>
          <a:p>
            <a:r>
              <a:rPr lang="en-GB" sz="1400" b="1" dirty="0"/>
              <a:t>English </a:t>
            </a:r>
          </a:p>
          <a:p>
            <a:r>
              <a:rPr lang="en-GB" sz="1400" b="1" dirty="0"/>
              <a:t>(Writing)</a:t>
            </a:r>
            <a:br>
              <a:rPr lang="en-GB" sz="1400" b="1" dirty="0"/>
            </a:br>
            <a:br>
              <a:rPr lang="en-GB" sz="1400" dirty="0"/>
            </a:br>
            <a:r>
              <a:rPr lang="en-GB" sz="1400" u="sng" dirty="0"/>
              <a:t>Fiction – Malala’s Magic Pencil</a:t>
            </a:r>
          </a:p>
          <a:p>
            <a:r>
              <a:rPr lang="en-GB" sz="1400" dirty="0"/>
              <a:t>Drama, hot seating, story maps</a:t>
            </a:r>
          </a:p>
          <a:p>
            <a:r>
              <a:rPr lang="en-GB" sz="1400" dirty="0"/>
              <a:t>Retelling story</a:t>
            </a:r>
          </a:p>
          <a:p>
            <a:r>
              <a:rPr lang="en-GB" sz="1400" dirty="0"/>
              <a:t>Using ‘when’ and ‘because’ as subordinating conjunctions</a:t>
            </a:r>
          </a:p>
          <a:p>
            <a:r>
              <a:rPr lang="en-GB" sz="1400" dirty="0"/>
              <a:t>Questions</a:t>
            </a:r>
          </a:p>
          <a:p>
            <a:r>
              <a:rPr lang="en-GB" sz="1400" dirty="0"/>
              <a:t>Innovating a story</a:t>
            </a:r>
          </a:p>
          <a:p>
            <a:r>
              <a:rPr lang="en-GB" sz="1400" u="sng" dirty="0"/>
              <a:t>Non-fiction</a:t>
            </a:r>
          </a:p>
          <a:p>
            <a:r>
              <a:rPr lang="en-GB" sz="1400" dirty="0"/>
              <a:t>Letter writing</a:t>
            </a:r>
          </a:p>
          <a:p>
            <a:br>
              <a:rPr lang="en-GB" sz="1400" dirty="0"/>
            </a:br>
            <a:r>
              <a:rPr lang="en-GB" sz="1400" b="1" dirty="0"/>
              <a:t>Spellings;</a:t>
            </a:r>
          </a:p>
          <a:p>
            <a:r>
              <a:rPr lang="en-GB" sz="1400" dirty="0"/>
              <a:t>We will be using both Essential spelling and Little Wandle to help us spell words.</a:t>
            </a:r>
          </a:p>
          <a:p>
            <a:endParaRPr lang="en-GB" sz="1400" b="1" dirty="0"/>
          </a:p>
          <a:p>
            <a:endParaRPr lang="en-GB" sz="1400" b="1" dirty="0"/>
          </a:p>
          <a:p>
            <a:endParaRPr lang="en-GB" sz="1400" b="1" dirty="0"/>
          </a:p>
          <a:p>
            <a:endParaRPr lang="en-GB" sz="1400" dirty="0"/>
          </a:p>
          <a:p>
            <a:br>
              <a:rPr lang="en-GB" sz="1400" dirty="0"/>
            </a:br>
            <a:endParaRPr lang="en-GB" sz="1400" b="1" dirty="0"/>
          </a:p>
          <a:p>
            <a:endParaRPr lang="en-GB" sz="1400" dirty="0">
              <a:effectLst/>
            </a:endParaRPr>
          </a:p>
        </p:txBody>
      </p:sp>
      <p:sp>
        <p:nvSpPr>
          <p:cNvPr id="22" name="TextBox 21">
            <a:extLst>
              <a:ext uri="{FF2B5EF4-FFF2-40B4-BE49-F238E27FC236}">
                <a16:creationId xmlns:a16="http://schemas.microsoft.com/office/drawing/2014/main" id="{6002E438-6EDC-2FBE-C71F-2B17BFB7EE35}"/>
              </a:ext>
            </a:extLst>
          </p:cNvPr>
          <p:cNvSpPr txBox="1"/>
          <p:nvPr/>
        </p:nvSpPr>
        <p:spPr>
          <a:xfrm>
            <a:off x="8818020" y="3129250"/>
            <a:ext cx="3252499" cy="1169551"/>
          </a:xfrm>
          <a:prstGeom prst="rect">
            <a:avLst/>
          </a:prstGeom>
          <a:noFill/>
        </p:spPr>
        <p:txBody>
          <a:bodyPr wrap="square">
            <a:spAutoFit/>
          </a:bodyPr>
          <a:lstStyle/>
          <a:p>
            <a:pPr algn="r"/>
            <a:r>
              <a:rPr lang="en-GB" sz="1400" b="1" dirty="0">
                <a:effectLst/>
                <a:latin typeface="Calibri" panose="020F0502020204030204" pitchFamily="34" charset="0"/>
              </a:rPr>
              <a:t>Science –</a:t>
            </a:r>
            <a:r>
              <a:rPr lang="en-GB" sz="1400" b="1" dirty="0">
                <a:latin typeface="Calibri" panose="020F0502020204030204" pitchFamily="34" charset="0"/>
              </a:rPr>
              <a:t> </a:t>
            </a:r>
            <a:r>
              <a:rPr lang="en-GB" sz="1400" b="1" dirty="0">
                <a:latin typeface="Corbel" panose="020B0503020204020204" pitchFamily="34" charset="0"/>
              </a:rPr>
              <a:t>Seasons and changes</a:t>
            </a:r>
          </a:p>
          <a:p>
            <a:pPr algn="r"/>
            <a:r>
              <a:rPr lang="en-GB" sz="1400" dirty="0">
                <a:latin typeface="Corbel" panose="020B0503020204020204" pitchFamily="34" charset="0"/>
              </a:rPr>
              <a:t>Weather across seasons</a:t>
            </a:r>
          </a:p>
          <a:p>
            <a:pPr algn="r"/>
            <a:r>
              <a:rPr lang="en-GB" sz="1400" dirty="0">
                <a:latin typeface="Corbel" panose="020B0503020204020204" pitchFamily="34" charset="0"/>
              </a:rPr>
              <a:t>Describe how day length varies</a:t>
            </a:r>
          </a:p>
          <a:p>
            <a:pPr algn="r"/>
            <a:endParaRPr lang="en-GB" sz="1400" dirty="0"/>
          </a:p>
          <a:p>
            <a:r>
              <a:rPr lang="en-GB" sz="1400" b="1" dirty="0">
                <a:effectLst/>
                <a:latin typeface="Calibri" panose="020F0502020204030204" pitchFamily="34" charset="0"/>
              </a:rPr>
              <a:t> </a:t>
            </a:r>
            <a:endParaRPr lang="en-GB" sz="1400" dirty="0">
              <a:effectLst/>
            </a:endParaRPr>
          </a:p>
        </p:txBody>
      </p:sp>
      <p:sp>
        <p:nvSpPr>
          <p:cNvPr id="26" name="TextBox 25">
            <a:extLst>
              <a:ext uri="{FF2B5EF4-FFF2-40B4-BE49-F238E27FC236}">
                <a16:creationId xmlns:a16="http://schemas.microsoft.com/office/drawing/2014/main" id="{33BB85D7-D83F-3BEF-A00A-974CDEE385F7}"/>
              </a:ext>
            </a:extLst>
          </p:cNvPr>
          <p:cNvSpPr txBox="1"/>
          <p:nvPr/>
        </p:nvSpPr>
        <p:spPr>
          <a:xfrm>
            <a:off x="9703334" y="1957243"/>
            <a:ext cx="2323027" cy="954107"/>
          </a:xfrm>
          <a:prstGeom prst="rect">
            <a:avLst/>
          </a:prstGeom>
          <a:noFill/>
        </p:spPr>
        <p:txBody>
          <a:bodyPr wrap="square">
            <a:spAutoFit/>
          </a:bodyPr>
          <a:lstStyle/>
          <a:p>
            <a:pPr algn="r"/>
            <a:r>
              <a:rPr lang="en-GB" sz="1400" b="1" dirty="0">
                <a:effectLst/>
                <a:latin typeface="Calibri" panose="020F0502020204030204" pitchFamily="34" charset="0"/>
              </a:rPr>
              <a:t>Computing – Moving a robot</a:t>
            </a:r>
          </a:p>
          <a:p>
            <a:pPr algn="r"/>
            <a:r>
              <a:rPr lang="en-GB" sz="1400" dirty="0">
                <a:latin typeface="Calibri" panose="020F0502020204030204" pitchFamily="34" charset="0"/>
              </a:rPr>
              <a:t>Programming Bee bots</a:t>
            </a:r>
          </a:p>
          <a:p>
            <a:pPr algn="r"/>
            <a:r>
              <a:rPr lang="en-GB" sz="1400" dirty="0">
                <a:latin typeface="Calibri" panose="020F0502020204030204" pitchFamily="34" charset="0"/>
              </a:rPr>
              <a:t>Online safety – Digi duck’s famous friend – reliability  </a:t>
            </a:r>
          </a:p>
        </p:txBody>
      </p:sp>
      <p:sp>
        <p:nvSpPr>
          <p:cNvPr id="35" name="TextBox 34">
            <a:extLst>
              <a:ext uri="{FF2B5EF4-FFF2-40B4-BE49-F238E27FC236}">
                <a16:creationId xmlns:a16="http://schemas.microsoft.com/office/drawing/2014/main" id="{DFE01CEC-345B-D9A9-CA2A-BBC14ED3FA29}"/>
              </a:ext>
            </a:extLst>
          </p:cNvPr>
          <p:cNvSpPr txBox="1"/>
          <p:nvPr/>
        </p:nvSpPr>
        <p:spPr>
          <a:xfrm>
            <a:off x="3221126" y="5035064"/>
            <a:ext cx="2674936" cy="1169551"/>
          </a:xfrm>
          <a:prstGeom prst="rect">
            <a:avLst/>
          </a:prstGeom>
          <a:noFill/>
        </p:spPr>
        <p:txBody>
          <a:bodyPr wrap="square">
            <a:spAutoFit/>
          </a:bodyPr>
          <a:lstStyle/>
          <a:p>
            <a:r>
              <a:rPr lang="en-GB" sz="1400" b="1" dirty="0">
                <a:latin typeface="Calibri" panose="020F0502020204030204" pitchFamily="34" charset="0"/>
                <a:ea typeface="Calibri" panose="020F0502020204030204" pitchFamily="34" charset="0"/>
                <a:cs typeface="Times New Roman" panose="02020603050405020304" pitchFamily="18" charset="0"/>
              </a:rPr>
              <a:t>Geography – </a:t>
            </a:r>
            <a:r>
              <a:rPr lang="en-GB" sz="1400" dirty="0">
                <a:latin typeface="Calibri" panose="020F0502020204030204" pitchFamily="34" charset="0"/>
                <a:ea typeface="Calibri" panose="020F0502020204030204" pitchFamily="34" charset="0"/>
                <a:cs typeface="Times New Roman" panose="02020603050405020304" pitchFamily="18" charset="0"/>
              </a:rPr>
              <a:t>how can we take care of our woodland classroom?</a:t>
            </a:r>
          </a:p>
          <a:p>
            <a:r>
              <a:rPr lang="en-GB" sz="1400" dirty="0">
                <a:effectLst/>
                <a:latin typeface="Calibri" panose="020F0502020204030204" pitchFamily="34" charset="0"/>
                <a:ea typeface="Calibri" panose="020F0502020204030204" pitchFamily="34" charset="0"/>
                <a:cs typeface="Times New Roman" panose="02020603050405020304" pitchFamily="18" charset="0"/>
              </a:rPr>
              <a:t>Physical features in our local area</a:t>
            </a:r>
          </a:p>
          <a:p>
            <a:endParaRPr lang="en-GB" sz="1400" b="1" dirty="0">
              <a:latin typeface="Calibri" panose="020F0502020204030204" pitchFamily="34" charset="0"/>
              <a:ea typeface="Calibri" panose="020F0502020204030204" pitchFamily="34" charset="0"/>
              <a:cs typeface="Times New Roman" panose="02020603050405020304" pitchFamily="18" charset="0"/>
            </a:endParaRPr>
          </a:p>
          <a:p>
            <a:endParaRPr lang="en-GB" sz="1400" b="1" dirty="0">
              <a:effectLst/>
              <a:latin typeface="Corbel" panose="020B0503020204020204" pitchFamily="34" charset="0"/>
              <a:ea typeface="Calibri" panose="020F0502020204030204" pitchFamily="34" charset="0"/>
              <a:cs typeface="Times New Roman" panose="02020603050405020304" pitchFamily="18" charset="0"/>
            </a:endParaRPr>
          </a:p>
        </p:txBody>
      </p:sp>
      <p:sp>
        <p:nvSpPr>
          <p:cNvPr id="37" name="TextBox 36">
            <a:extLst>
              <a:ext uri="{FF2B5EF4-FFF2-40B4-BE49-F238E27FC236}">
                <a16:creationId xmlns:a16="http://schemas.microsoft.com/office/drawing/2014/main" id="{2071DC62-AB8D-DBFF-DEF4-A21573AA95BF}"/>
              </a:ext>
            </a:extLst>
          </p:cNvPr>
          <p:cNvSpPr txBox="1"/>
          <p:nvPr/>
        </p:nvSpPr>
        <p:spPr>
          <a:xfrm>
            <a:off x="139089" y="5214370"/>
            <a:ext cx="3158136" cy="1384995"/>
          </a:xfrm>
          <a:prstGeom prst="rect">
            <a:avLst/>
          </a:prstGeom>
          <a:noFill/>
        </p:spPr>
        <p:txBody>
          <a:bodyPr wrap="square">
            <a:spAutoFit/>
          </a:bodyPr>
          <a:lstStyle/>
          <a:p>
            <a:r>
              <a:rPr lang="en-GB" sz="1400" b="1" dirty="0">
                <a:effectLst/>
                <a:latin typeface="Calibri" panose="020F0502020204030204" pitchFamily="34" charset="0"/>
              </a:rPr>
              <a:t>Maths</a:t>
            </a:r>
            <a:endParaRPr lang="en-GB" sz="1400" dirty="0">
              <a:latin typeface="Calibri" panose="020F0502020204030204" pitchFamily="34" charset="0"/>
            </a:endParaRPr>
          </a:p>
          <a:p>
            <a:r>
              <a:rPr lang="en-GB" sz="1400" dirty="0">
                <a:latin typeface="Calibri" panose="020F0502020204030204" pitchFamily="34" charset="0"/>
              </a:rPr>
              <a:t>Fractions</a:t>
            </a:r>
          </a:p>
          <a:p>
            <a:r>
              <a:rPr lang="en-GB" sz="1400" dirty="0">
                <a:latin typeface="Calibri" panose="020F0502020204030204" pitchFamily="34" charset="0"/>
              </a:rPr>
              <a:t>Measurement – time</a:t>
            </a:r>
          </a:p>
          <a:p>
            <a:endParaRPr lang="en-GB" sz="1400" dirty="0">
              <a:latin typeface="Calibri" panose="020F0502020204030204" pitchFamily="34" charset="0"/>
            </a:endParaRPr>
          </a:p>
          <a:p>
            <a:endParaRPr lang="en-GB" sz="1400" dirty="0">
              <a:latin typeface="Calibri" panose="020F0502020204030204" pitchFamily="34" charset="0"/>
            </a:endParaRPr>
          </a:p>
          <a:p>
            <a:endParaRPr lang="en-GB" sz="1400" dirty="0">
              <a:latin typeface="Calibri" panose="020F0502020204030204" pitchFamily="34" charset="0"/>
            </a:endParaRPr>
          </a:p>
        </p:txBody>
      </p:sp>
      <p:sp>
        <p:nvSpPr>
          <p:cNvPr id="41" name="TextBox 40">
            <a:extLst>
              <a:ext uri="{FF2B5EF4-FFF2-40B4-BE49-F238E27FC236}">
                <a16:creationId xmlns:a16="http://schemas.microsoft.com/office/drawing/2014/main" id="{3DA8776E-44AB-EB62-9689-1DE701CCBCF8}"/>
              </a:ext>
            </a:extLst>
          </p:cNvPr>
          <p:cNvSpPr txBox="1"/>
          <p:nvPr/>
        </p:nvSpPr>
        <p:spPr>
          <a:xfrm>
            <a:off x="7767350" y="5717418"/>
            <a:ext cx="2674935" cy="1384995"/>
          </a:xfrm>
          <a:prstGeom prst="rect">
            <a:avLst/>
          </a:prstGeom>
          <a:noFill/>
        </p:spPr>
        <p:txBody>
          <a:bodyPr wrap="square">
            <a:spAutoFit/>
          </a:bodyPr>
          <a:lstStyle/>
          <a:p>
            <a:r>
              <a:rPr lang="en-GB" sz="1400" b="1" dirty="0">
                <a:effectLst/>
                <a:latin typeface="Calibri" panose="020F0502020204030204" pitchFamily="34" charset="0"/>
              </a:rPr>
              <a:t>PE </a:t>
            </a:r>
            <a:r>
              <a:rPr lang="en-GB" sz="1400" b="1" dirty="0"/>
              <a:t>- </a:t>
            </a:r>
            <a:r>
              <a:rPr lang="en-GB" sz="1400" b="1" dirty="0">
                <a:effectLst/>
                <a:latin typeface="Calibri" panose="020F0502020204030204" pitchFamily="34" charset="0"/>
              </a:rPr>
              <a:t>Atlas Sports</a:t>
            </a:r>
            <a:endParaRPr lang="en-GB" dirty="0"/>
          </a:p>
          <a:p>
            <a:r>
              <a:rPr lang="en-GB" sz="1400" dirty="0"/>
              <a:t>Principles of Play – throwing, catching, use tactic in a game, play competitive games</a:t>
            </a:r>
          </a:p>
          <a:p>
            <a:endParaRPr lang="en-GB" sz="1400" b="1" dirty="0">
              <a:latin typeface="Calibri" panose="020F0502020204030204" pitchFamily="34" charset="0"/>
            </a:endParaRPr>
          </a:p>
          <a:p>
            <a:endParaRPr lang="en-GB" sz="1400" dirty="0">
              <a:effectLst/>
              <a:latin typeface="Calibri" panose="020F0502020204030204" pitchFamily="34" charset="0"/>
            </a:endParaRPr>
          </a:p>
        </p:txBody>
      </p:sp>
      <p:sp>
        <p:nvSpPr>
          <p:cNvPr id="42" name="TextBox 41">
            <a:extLst>
              <a:ext uri="{FF2B5EF4-FFF2-40B4-BE49-F238E27FC236}">
                <a16:creationId xmlns:a16="http://schemas.microsoft.com/office/drawing/2014/main" id="{B9DECC66-335B-900E-CBE7-8BD36AFAE31B}"/>
              </a:ext>
            </a:extLst>
          </p:cNvPr>
          <p:cNvSpPr txBox="1"/>
          <p:nvPr/>
        </p:nvSpPr>
        <p:spPr>
          <a:xfrm>
            <a:off x="7399031" y="3935105"/>
            <a:ext cx="1875277" cy="954107"/>
          </a:xfrm>
          <a:prstGeom prst="rect">
            <a:avLst/>
          </a:prstGeom>
          <a:noFill/>
        </p:spPr>
        <p:txBody>
          <a:bodyPr wrap="square" rtlCol="0">
            <a:spAutoFit/>
          </a:bodyPr>
          <a:lstStyle/>
          <a:p>
            <a:pPr algn="r"/>
            <a:r>
              <a:rPr lang="en-US" sz="1400" b="1" dirty="0"/>
              <a:t>Music – </a:t>
            </a:r>
          </a:p>
          <a:p>
            <a:pPr algn="r"/>
            <a:r>
              <a:rPr lang="en-US" sz="1400" dirty="0"/>
              <a:t>Whole class recorders</a:t>
            </a:r>
          </a:p>
          <a:p>
            <a:pPr algn="r"/>
            <a:endParaRPr lang="en-US" sz="1400" dirty="0"/>
          </a:p>
          <a:p>
            <a:pPr algn="r"/>
            <a:r>
              <a:rPr lang="en-GB" sz="1400" dirty="0">
                <a:effectLst/>
                <a:latin typeface="Corbel" panose="020B0503020204020204" pitchFamily="34" charset="0"/>
                <a:ea typeface="Calibri" panose="020F0502020204030204" pitchFamily="34" charset="0"/>
                <a:cs typeface="Times New Roman" panose="02020603050405020304" pitchFamily="18" charset="0"/>
              </a:rPr>
              <a:t> </a:t>
            </a:r>
            <a:endParaRPr lang="en-US" sz="1400" dirty="0"/>
          </a:p>
        </p:txBody>
      </p:sp>
      <p:sp>
        <p:nvSpPr>
          <p:cNvPr id="45" name="TextBox 44">
            <a:extLst>
              <a:ext uri="{FF2B5EF4-FFF2-40B4-BE49-F238E27FC236}">
                <a16:creationId xmlns:a16="http://schemas.microsoft.com/office/drawing/2014/main" id="{C8085DC6-5962-C0FF-BA75-8456DD9E2438}"/>
              </a:ext>
            </a:extLst>
          </p:cNvPr>
          <p:cNvSpPr txBox="1"/>
          <p:nvPr/>
        </p:nvSpPr>
        <p:spPr>
          <a:xfrm>
            <a:off x="3322756" y="2787144"/>
            <a:ext cx="6111550" cy="1046440"/>
          </a:xfrm>
          <a:prstGeom prst="rect">
            <a:avLst/>
          </a:prstGeom>
          <a:noFill/>
        </p:spPr>
        <p:txBody>
          <a:bodyPr wrap="square">
            <a:spAutoFit/>
          </a:bodyPr>
          <a:lstStyle/>
          <a:p>
            <a:pPr algn="ctr"/>
            <a:r>
              <a:rPr lang="en-GB" sz="1800" dirty="0">
                <a:solidFill>
                  <a:srgbClr val="FF0000"/>
                </a:solidFill>
                <a:effectLst/>
                <a:latin typeface="Bradley Hand ITC" panose="03070402050302030203" pitchFamily="66" charset="77"/>
              </a:rPr>
              <a:t>Trusting in God together, we live, learn and grow. </a:t>
            </a:r>
            <a:endParaRPr lang="en-GB" dirty="0">
              <a:effectLst/>
              <a:latin typeface="Bradley Hand ITC" panose="03070402050302030203" pitchFamily="66" charset="77"/>
            </a:endParaRPr>
          </a:p>
          <a:p>
            <a:pPr algn="ctr"/>
            <a:endParaRPr lang="en-GB" dirty="0">
              <a:effectLst/>
            </a:endParaRPr>
          </a:p>
          <a:p>
            <a:pPr algn="ctr"/>
            <a:r>
              <a:rPr lang="en-GB" sz="2400" dirty="0">
                <a:effectLst/>
                <a:latin typeface="Gigi" pitchFamily="82" charset="77"/>
              </a:rPr>
              <a:t>Our value is </a:t>
            </a:r>
            <a:r>
              <a:rPr lang="en-GB" sz="2400" dirty="0">
                <a:latin typeface="Gigi" pitchFamily="82" charset="77"/>
              </a:rPr>
              <a:t>“Service</a:t>
            </a:r>
            <a:r>
              <a:rPr lang="en-GB" sz="2400" dirty="0">
                <a:effectLst/>
                <a:latin typeface="Gigi" pitchFamily="82" charset="77"/>
              </a:rPr>
              <a:t>” </a:t>
            </a:r>
            <a:endParaRPr lang="en-GB" dirty="0">
              <a:effectLst/>
            </a:endParaRPr>
          </a:p>
        </p:txBody>
      </p:sp>
      <p:sp>
        <p:nvSpPr>
          <p:cNvPr id="47" name="TextBox 46">
            <a:extLst>
              <a:ext uri="{FF2B5EF4-FFF2-40B4-BE49-F238E27FC236}">
                <a16:creationId xmlns:a16="http://schemas.microsoft.com/office/drawing/2014/main" id="{51087E58-3047-A57B-6BEA-C3052F22EB58}"/>
              </a:ext>
            </a:extLst>
          </p:cNvPr>
          <p:cNvSpPr txBox="1"/>
          <p:nvPr/>
        </p:nvSpPr>
        <p:spPr>
          <a:xfrm>
            <a:off x="90537" y="3681164"/>
            <a:ext cx="2780524" cy="1169551"/>
          </a:xfrm>
          <a:prstGeom prst="rect">
            <a:avLst/>
          </a:prstGeom>
          <a:noFill/>
        </p:spPr>
        <p:txBody>
          <a:bodyPr wrap="square" rtlCol="0">
            <a:spAutoFit/>
          </a:bodyPr>
          <a:lstStyle/>
          <a:p>
            <a:r>
              <a:rPr lang="en-GB" sz="1400" b="1" dirty="0"/>
              <a:t>(Reading)</a:t>
            </a:r>
            <a:br>
              <a:rPr lang="en-GB" sz="1400" dirty="0"/>
            </a:br>
            <a:r>
              <a:rPr lang="en-GB" sz="1400" dirty="0"/>
              <a:t>Whole class guided reading  </a:t>
            </a:r>
          </a:p>
          <a:p>
            <a:r>
              <a:rPr lang="en-GB" sz="1400" dirty="0"/>
              <a:t>Reading for pleasure – The boy who grew dragons</a:t>
            </a:r>
            <a:br>
              <a:rPr lang="en-GB" sz="1400" dirty="0"/>
            </a:br>
            <a:r>
              <a:rPr lang="en-GB" sz="1400" dirty="0"/>
              <a:t>Individual reading </a:t>
            </a:r>
            <a:endParaRPr lang="en-US" sz="1400" dirty="0"/>
          </a:p>
        </p:txBody>
      </p:sp>
      <p:sp>
        <p:nvSpPr>
          <p:cNvPr id="7" name="TextBox 6">
            <a:extLst>
              <a:ext uri="{FF2B5EF4-FFF2-40B4-BE49-F238E27FC236}">
                <a16:creationId xmlns:a16="http://schemas.microsoft.com/office/drawing/2014/main" id="{E4243949-AC06-06E7-AD41-3B7A15EA7F11}"/>
              </a:ext>
            </a:extLst>
          </p:cNvPr>
          <p:cNvSpPr txBox="1"/>
          <p:nvPr/>
        </p:nvSpPr>
        <p:spPr>
          <a:xfrm>
            <a:off x="3376393" y="3749656"/>
            <a:ext cx="2190511" cy="954107"/>
          </a:xfrm>
          <a:prstGeom prst="rect">
            <a:avLst/>
          </a:prstGeom>
          <a:noFill/>
        </p:spPr>
        <p:txBody>
          <a:bodyPr wrap="square">
            <a:spAutoFit/>
          </a:bodyPr>
          <a:lstStyle/>
          <a:p>
            <a:r>
              <a:rPr lang="en-GB" sz="1400" b="1" dirty="0">
                <a:effectLst/>
              </a:rPr>
              <a:t>RE – </a:t>
            </a:r>
            <a:r>
              <a:rPr lang="en-GB" sz="1400" b="1" dirty="0">
                <a:latin typeface="Corbel" panose="020B0503020204020204" pitchFamily="34" charset="0"/>
              </a:rPr>
              <a:t>Special places</a:t>
            </a:r>
          </a:p>
          <a:p>
            <a:r>
              <a:rPr lang="en-GB" sz="1400" dirty="0">
                <a:effectLst/>
                <a:latin typeface="Corbel" panose="020B0503020204020204" pitchFamily="34" charset="0"/>
              </a:rPr>
              <a:t>What places are special to Christians and Muslims</a:t>
            </a:r>
          </a:p>
          <a:p>
            <a:endParaRPr lang="en-GB" sz="1400" dirty="0"/>
          </a:p>
        </p:txBody>
      </p:sp>
      <p:pic>
        <p:nvPicPr>
          <p:cNvPr id="2052" name="Picture 4" descr="Harold the Giraffe – Keeping in Touch – Park Gate Primary School">
            <a:extLst>
              <a:ext uri="{FF2B5EF4-FFF2-40B4-BE49-F238E27FC236}">
                <a16:creationId xmlns:a16="http://schemas.microsoft.com/office/drawing/2014/main" id="{0AFC3D58-7427-7719-E777-A0E46216453C}"/>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1075168" y="5786007"/>
            <a:ext cx="967448" cy="837215"/>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Computer | History, Parts, Networking, Operating Systems, &amp; Facts |  Britannica">
            <a:extLst>
              <a:ext uri="{FF2B5EF4-FFF2-40B4-BE49-F238E27FC236}">
                <a16:creationId xmlns:a16="http://schemas.microsoft.com/office/drawing/2014/main" id="{34CDD9DC-4A1B-50F4-0D9C-D2C2C799C9E3}"/>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878597" y="2250031"/>
            <a:ext cx="1007404" cy="689478"/>
          </a:xfrm>
          <a:prstGeom prst="rect">
            <a:avLst/>
          </a:prstGeom>
          <a:noFill/>
          <a:extLst>
            <a:ext uri="{909E8E84-426E-40DD-AFC4-6F175D3DCCD1}">
              <a14:hiddenFill xmlns:a14="http://schemas.microsoft.com/office/drawing/2010/main">
                <a:solidFill>
                  <a:srgbClr val="FFFFFF"/>
                </a:solidFill>
              </a14:hiddenFill>
            </a:ext>
          </a:extLst>
        </p:spPr>
      </p:pic>
      <p:pic>
        <p:nvPicPr>
          <p:cNvPr id="2058" name="Picture 10" descr="123maths">
            <a:extLst>
              <a:ext uri="{FF2B5EF4-FFF2-40B4-BE49-F238E27FC236}">
                <a16:creationId xmlns:a16="http://schemas.microsoft.com/office/drawing/2014/main" id="{6F579C8E-83D6-0B49-0F38-66F6D316A6B6}"/>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787409" y="5015892"/>
            <a:ext cx="1172711" cy="542069"/>
          </a:xfrm>
          <a:prstGeom prst="rect">
            <a:avLst/>
          </a:prstGeom>
          <a:noFill/>
          <a:extLst>
            <a:ext uri="{909E8E84-426E-40DD-AFC4-6F175D3DCCD1}">
              <a14:hiddenFill xmlns:a14="http://schemas.microsoft.com/office/drawing/2010/main">
                <a:solidFill>
                  <a:srgbClr val="FFFFFF"/>
                </a:solidFill>
              </a14:hiddenFill>
            </a:ext>
          </a:extLst>
        </p:spPr>
      </p:pic>
      <p:pic>
        <p:nvPicPr>
          <p:cNvPr id="2062" name="Picture 14" descr="Letters and Sounds | A complete Phonics resource to support children">
            <a:extLst>
              <a:ext uri="{FF2B5EF4-FFF2-40B4-BE49-F238E27FC236}">
                <a16:creationId xmlns:a16="http://schemas.microsoft.com/office/drawing/2014/main" id="{FA30FA0D-8BDF-F6E2-4EFF-18065083BD5E}"/>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2553349" y="1994146"/>
            <a:ext cx="635424" cy="635424"/>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D22A1451-8251-3602-F41C-FA8753A3C08E}"/>
              </a:ext>
            </a:extLst>
          </p:cNvPr>
          <p:cNvSpPr txBox="1"/>
          <p:nvPr/>
        </p:nvSpPr>
        <p:spPr>
          <a:xfrm>
            <a:off x="9953409" y="5214372"/>
            <a:ext cx="2135016" cy="738664"/>
          </a:xfrm>
          <a:prstGeom prst="rect">
            <a:avLst/>
          </a:prstGeom>
          <a:noFill/>
        </p:spPr>
        <p:txBody>
          <a:bodyPr wrap="square">
            <a:spAutoFit/>
          </a:bodyPr>
          <a:lstStyle/>
          <a:p>
            <a:pPr algn="r"/>
            <a:r>
              <a:rPr lang="en-GB" sz="1400" b="1" dirty="0">
                <a:effectLst/>
              </a:rPr>
              <a:t>PSHE – SCARF </a:t>
            </a:r>
          </a:p>
          <a:p>
            <a:pPr algn="r"/>
            <a:r>
              <a:rPr lang="en-GB" sz="1400" dirty="0">
                <a:effectLst/>
              </a:rPr>
              <a:t>“</a:t>
            </a:r>
            <a:r>
              <a:rPr lang="en-GB" sz="1400" dirty="0"/>
              <a:t>Being </a:t>
            </a:r>
            <a:r>
              <a:rPr lang="en-GB" sz="1400"/>
              <a:t>my bes</a:t>
            </a:r>
            <a:r>
              <a:rPr lang="en-GB" sz="1400">
                <a:effectLst/>
              </a:rPr>
              <a:t>t</a:t>
            </a:r>
            <a:r>
              <a:rPr lang="en-GB" sz="1400" dirty="0">
                <a:effectLst/>
              </a:rPr>
              <a:t>”</a:t>
            </a:r>
            <a:endParaRPr lang="en-GB" sz="1400" dirty="0"/>
          </a:p>
          <a:p>
            <a:pPr algn="r"/>
            <a:endParaRPr lang="en-GB" sz="1400" dirty="0">
              <a:effectLst/>
            </a:endParaRPr>
          </a:p>
        </p:txBody>
      </p:sp>
      <p:sp>
        <p:nvSpPr>
          <p:cNvPr id="18" name="TextBox 17">
            <a:extLst>
              <a:ext uri="{FF2B5EF4-FFF2-40B4-BE49-F238E27FC236}">
                <a16:creationId xmlns:a16="http://schemas.microsoft.com/office/drawing/2014/main" id="{C1A4C7BF-A216-30BA-26F6-4B133B1E9729}"/>
              </a:ext>
            </a:extLst>
          </p:cNvPr>
          <p:cNvSpPr txBox="1"/>
          <p:nvPr/>
        </p:nvSpPr>
        <p:spPr>
          <a:xfrm>
            <a:off x="9526524" y="262224"/>
            <a:ext cx="2764161" cy="1600438"/>
          </a:xfrm>
          <a:prstGeom prst="rect">
            <a:avLst/>
          </a:prstGeom>
          <a:noFill/>
        </p:spPr>
        <p:txBody>
          <a:bodyPr wrap="square" rtlCol="0">
            <a:spAutoFit/>
          </a:bodyPr>
          <a:lstStyle/>
          <a:p>
            <a:r>
              <a:rPr lang="en-GB" sz="1400" b="1" dirty="0">
                <a:latin typeface="Calibri" panose="020F0502020204030204" pitchFamily="34" charset="0"/>
                <a:ea typeface="Calibri" panose="020F0502020204030204" pitchFamily="34" charset="0"/>
                <a:cs typeface="Calibri" panose="020F0502020204030204" pitchFamily="34" charset="0"/>
              </a:rPr>
              <a:t>Art </a:t>
            </a:r>
          </a:p>
          <a:p>
            <a:r>
              <a:rPr lang="en-GB" sz="1400" dirty="0">
                <a:latin typeface="Calibri" panose="020F0502020204030204" pitchFamily="34" charset="0"/>
                <a:ea typeface="Calibri" panose="020F0502020204030204" pitchFamily="34" charset="0"/>
                <a:cs typeface="Calibri" panose="020F0502020204030204" pitchFamily="34" charset="0"/>
              </a:rPr>
              <a:t>Mix primary colours</a:t>
            </a:r>
          </a:p>
          <a:p>
            <a:r>
              <a:rPr lang="en-GB" sz="1400" dirty="0">
                <a:latin typeface="Calibri" panose="020F0502020204030204" pitchFamily="34" charset="0"/>
                <a:ea typeface="Calibri" panose="020F0502020204030204" pitchFamily="34" charset="0"/>
                <a:cs typeface="Calibri" panose="020F0502020204030204" pitchFamily="34" charset="0"/>
              </a:rPr>
              <a:t>Artist – Wassily Kandinsky</a:t>
            </a:r>
          </a:p>
          <a:p>
            <a:endParaRPr lang="en-GB" sz="1400" dirty="0">
              <a:latin typeface="Calibri" panose="020F0502020204030204" pitchFamily="34" charset="0"/>
              <a:ea typeface="Calibri" panose="020F0502020204030204" pitchFamily="34" charset="0"/>
              <a:cs typeface="Calibri" panose="020F0502020204030204" pitchFamily="34" charset="0"/>
            </a:endParaRPr>
          </a:p>
          <a:p>
            <a:r>
              <a:rPr lang="en-GB" sz="1400" dirty="0">
                <a:latin typeface="Calibri" panose="020F0502020204030204" pitchFamily="34" charset="0"/>
                <a:ea typeface="Calibri" panose="020F0502020204030204" pitchFamily="34" charset="0"/>
                <a:cs typeface="Calibri" panose="020F0502020204030204" pitchFamily="34" charset="0"/>
              </a:rPr>
              <a:t>Printing – seasonal change pictures using light and texture</a:t>
            </a:r>
          </a:p>
          <a:p>
            <a:endParaRPr lang="en-GB" sz="1400" dirty="0">
              <a:latin typeface="Calibri" panose="020F0502020204030204" pitchFamily="34" charset="0"/>
              <a:ea typeface="Calibri" panose="020F0502020204030204" pitchFamily="34" charset="0"/>
              <a:cs typeface="Calibri" panose="020F0502020204030204" pitchFamily="34" charset="0"/>
            </a:endParaRPr>
          </a:p>
        </p:txBody>
      </p:sp>
      <p:pic>
        <p:nvPicPr>
          <p:cNvPr id="27" name="Picture 26">
            <a:extLst>
              <a:ext uri="{FF2B5EF4-FFF2-40B4-BE49-F238E27FC236}">
                <a16:creationId xmlns:a16="http://schemas.microsoft.com/office/drawing/2014/main" id="{CAD697D7-FE84-A9BA-84CC-22E8A2E718DC}"/>
              </a:ext>
            </a:extLst>
          </p:cNvPr>
          <p:cNvPicPr>
            <a:picLocks noChangeAspect="1"/>
          </p:cNvPicPr>
          <p:nvPr/>
        </p:nvPicPr>
        <p:blipFill>
          <a:blip r:embed="rId10"/>
          <a:stretch>
            <a:fillRect/>
          </a:stretch>
        </p:blipFill>
        <p:spPr>
          <a:xfrm>
            <a:off x="7526660" y="1007969"/>
            <a:ext cx="1657581" cy="1667108"/>
          </a:xfrm>
          <a:prstGeom prst="rect">
            <a:avLst/>
          </a:prstGeom>
        </p:spPr>
      </p:pic>
      <p:pic>
        <p:nvPicPr>
          <p:cNvPr id="14" name="Picture 13">
            <a:extLst>
              <a:ext uri="{FF2B5EF4-FFF2-40B4-BE49-F238E27FC236}">
                <a16:creationId xmlns:a16="http://schemas.microsoft.com/office/drawing/2014/main" id="{E1C201AC-2E42-937A-DA18-2E5D0D214A54}"/>
              </a:ext>
            </a:extLst>
          </p:cNvPr>
          <p:cNvPicPr>
            <a:picLocks noChangeAspect="1"/>
          </p:cNvPicPr>
          <p:nvPr/>
        </p:nvPicPr>
        <p:blipFill>
          <a:blip r:embed="rId11"/>
          <a:stretch>
            <a:fillRect/>
          </a:stretch>
        </p:blipFill>
        <p:spPr>
          <a:xfrm>
            <a:off x="7928890" y="4436974"/>
            <a:ext cx="1207925" cy="984721"/>
          </a:xfrm>
          <a:prstGeom prst="rect">
            <a:avLst/>
          </a:prstGeom>
        </p:spPr>
      </p:pic>
      <p:pic>
        <p:nvPicPr>
          <p:cNvPr id="16" name="Picture 15">
            <a:extLst>
              <a:ext uri="{FF2B5EF4-FFF2-40B4-BE49-F238E27FC236}">
                <a16:creationId xmlns:a16="http://schemas.microsoft.com/office/drawing/2014/main" id="{5C5DF626-13A0-B45A-6CE1-1496726DFA8E}"/>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5759571" y="3725133"/>
            <a:ext cx="1602801" cy="1489237"/>
          </a:xfrm>
          <a:prstGeom prst="rect">
            <a:avLst/>
          </a:prstGeom>
        </p:spPr>
      </p:pic>
      <p:pic>
        <p:nvPicPr>
          <p:cNvPr id="24" name="Picture 23">
            <a:extLst>
              <a:ext uri="{FF2B5EF4-FFF2-40B4-BE49-F238E27FC236}">
                <a16:creationId xmlns:a16="http://schemas.microsoft.com/office/drawing/2014/main" id="{57DCD92C-870C-1E42-1DED-9EF44993B1F6}"/>
              </a:ext>
            </a:extLst>
          </p:cNvPr>
          <p:cNvPicPr>
            <a:picLocks noChangeAspect="1"/>
          </p:cNvPicPr>
          <p:nvPr/>
        </p:nvPicPr>
        <p:blipFill>
          <a:blip r:embed="rId13"/>
          <a:stretch>
            <a:fillRect/>
          </a:stretch>
        </p:blipFill>
        <p:spPr>
          <a:xfrm>
            <a:off x="1737841" y="5902309"/>
            <a:ext cx="600159" cy="752580"/>
          </a:xfrm>
          <a:prstGeom prst="rect">
            <a:avLst/>
          </a:prstGeom>
        </p:spPr>
      </p:pic>
      <p:pic>
        <p:nvPicPr>
          <p:cNvPr id="28" name="Picture 27">
            <a:extLst>
              <a:ext uri="{FF2B5EF4-FFF2-40B4-BE49-F238E27FC236}">
                <a16:creationId xmlns:a16="http://schemas.microsoft.com/office/drawing/2014/main" id="{BB6501D0-AE25-4556-FFDA-A28B92CED53B}"/>
              </a:ext>
            </a:extLst>
          </p:cNvPr>
          <p:cNvPicPr>
            <a:picLocks noChangeAspect="1"/>
          </p:cNvPicPr>
          <p:nvPr/>
        </p:nvPicPr>
        <p:blipFill>
          <a:blip r:embed="rId14"/>
          <a:stretch>
            <a:fillRect/>
          </a:stretch>
        </p:blipFill>
        <p:spPr>
          <a:xfrm>
            <a:off x="2395732" y="5961459"/>
            <a:ext cx="485843" cy="362001"/>
          </a:xfrm>
          <a:prstGeom prst="rect">
            <a:avLst/>
          </a:prstGeom>
        </p:spPr>
      </p:pic>
      <p:pic>
        <p:nvPicPr>
          <p:cNvPr id="30" name="Picture 29">
            <a:extLst>
              <a:ext uri="{FF2B5EF4-FFF2-40B4-BE49-F238E27FC236}">
                <a16:creationId xmlns:a16="http://schemas.microsoft.com/office/drawing/2014/main" id="{2550D510-E364-F99D-5AAB-777FF8B921B3}"/>
              </a:ext>
            </a:extLst>
          </p:cNvPr>
          <p:cNvPicPr>
            <a:picLocks noChangeAspect="1"/>
          </p:cNvPicPr>
          <p:nvPr/>
        </p:nvPicPr>
        <p:blipFill>
          <a:blip r:embed="rId15"/>
          <a:stretch>
            <a:fillRect/>
          </a:stretch>
        </p:blipFill>
        <p:spPr>
          <a:xfrm>
            <a:off x="549275" y="5972982"/>
            <a:ext cx="696615" cy="724321"/>
          </a:xfrm>
          <a:prstGeom prst="rect">
            <a:avLst/>
          </a:prstGeom>
        </p:spPr>
      </p:pic>
      <p:pic>
        <p:nvPicPr>
          <p:cNvPr id="32" name="Picture 31">
            <a:extLst>
              <a:ext uri="{FF2B5EF4-FFF2-40B4-BE49-F238E27FC236}">
                <a16:creationId xmlns:a16="http://schemas.microsoft.com/office/drawing/2014/main" id="{120D9667-116D-D747-A6C4-689CE8CB3896}"/>
              </a:ext>
            </a:extLst>
          </p:cNvPr>
          <p:cNvPicPr>
            <a:picLocks noChangeAspect="1"/>
          </p:cNvPicPr>
          <p:nvPr/>
        </p:nvPicPr>
        <p:blipFill>
          <a:blip r:embed="rId16"/>
          <a:stretch>
            <a:fillRect/>
          </a:stretch>
        </p:blipFill>
        <p:spPr>
          <a:xfrm>
            <a:off x="4126735" y="964478"/>
            <a:ext cx="2535616" cy="1721145"/>
          </a:xfrm>
          <a:prstGeom prst="rect">
            <a:avLst/>
          </a:prstGeom>
        </p:spPr>
      </p:pic>
      <p:pic>
        <p:nvPicPr>
          <p:cNvPr id="33" name="Picture 32">
            <a:extLst>
              <a:ext uri="{FF2B5EF4-FFF2-40B4-BE49-F238E27FC236}">
                <a16:creationId xmlns:a16="http://schemas.microsoft.com/office/drawing/2014/main" id="{1E4C89CC-1AE9-84E8-434A-9DAF3605303C}"/>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9703334" y="3924598"/>
            <a:ext cx="2144644" cy="1170974"/>
          </a:xfrm>
          <a:prstGeom prst="rect">
            <a:avLst/>
          </a:prstGeom>
        </p:spPr>
      </p:pic>
    </p:spTree>
    <p:extLst>
      <p:ext uri="{BB962C8B-B14F-4D97-AF65-F5344CB8AC3E}">
        <p14:creationId xmlns:p14="http://schemas.microsoft.com/office/powerpoint/2010/main" val="20851943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AA4145-4D77-78A2-53FB-424824E164BD}"/>
              </a:ext>
            </a:extLst>
          </p:cNvPr>
          <p:cNvSpPr>
            <a:spLocks noGrp="1"/>
          </p:cNvSpPr>
          <p:nvPr>
            <p:ph type="title"/>
          </p:nvPr>
        </p:nvSpPr>
        <p:spPr>
          <a:xfrm>
            <a:off x="175097" y="748145"/>
            <a:ext cx="5630694" cy="901041"/>
          </a:xfrm>
        </p:spPr>
        <p:txBody>
          <a:bodyPr>
            <a:noAutofit/>
          </a:bodyPr>
          <a:lstStyle/>
          <a:p>
            <a:r>
              <a:rPr lang="en-GB" sz="1400" b="1" dirty="0">
                <a:latin typeface="+mn-lt"/>
              </a:rPr>
              <a:t>Number – fractions</a:t>
            </a:r>
            <a:br>
              <a:rPr lang="en-GB" sz="1400" b="1" dirty="0">
                <a:latin typeface="+mn-lt"/>
              </a:rPr>
            </a:br>
            <a:r>
              <a:rPr lang="en-GB" sz="1400" dirty="0">
                <a:latin typeface="+mn-lt"/>
              </a:rPr>
              <a:t>Pupils should be taught to:</a:t>
            </a:r>
            <a:br>
              <a:rPr lang="en-GB" sz="1400" dirty="0">
                <a:latin typeface="+mn-lt"/>
              </a:rPr>
            </a:br>
            <a:r>
              <a:rPr lang="en-GB" sz="1400" dirty="0"/>
              <a:t>recognise, find, name and write fractions 1/3 , 1/4, 2/4 and 3/4 of a length, shape, set of objects or quantity </a:t>
            </a:r>
            <a:br>
              <a:rPr lang="en-GB" sz="1400" dirty="0"/>
            </a:br>
            <a:r>
              <a:rPr lang="en-GB" sz="1400" dirty="0"/>
              <a:t>write simple fractions for example, 1/2 of 6 = 3 and recognise the equivalence of 2/4 and 1/2. </a:t>
            </a:r>
            <a:br>
              <a:rPr lang="en-GB" sz="1400" dirty="0">
                <a:latin typeface="+mn-lt"/>
              </a:rPr>
            </a:br>
            <a:r>
              <a:rPr lang="en-GB" sz="1400" b="1" dirty="0">
                <a:latin typeface="+mn-lt"/>
              </a:rPr>
              <a:t>Measurement -</a:t>
            </a:r>
            <a:r>
              <a:rPr lang="en-GB" sz="1400" dirty="0"/>
              <a:t>compare and sequence intervals of time </a:t>
            </a:r>
            <a:br>
              <a:rPr lang="en-GB" sz="1400" dirty="0"/>
            </a:br>
            <a:r>
              <a:rPr lang="en-GB" sz="1400" dirty="0"/>
              <a:t>tell and write the time to five minutes, including quarter past/to the hour and draw the hands on a clock face to show these times </a:t>
            </a:r>
            <a:br>
              <a:rPr lang="en-GB" sz="1400" dirty="0"/>
            </a:br>
            <a:r>
              <a:rPr lang="en-GB" sz="1400" dirty="0"/>
              <a:t>know the number of minutes in an hour and the number of hours in a day. </a:t>
            </a:r>
            <a:endParaRPr lang="en-GB" sz="1400" dirty="0">
              <a:latin typeface="+mn-lt"/>
            </a:endParaRPr>
          </a:p>
        </p:txBody>
      </p:sp>
      <p:sp>
        <p:nvSpPr>
          <p:cNvPr id="5" name="TextBox 4">
            <a:extLst>
              <a:ext uri="{FF2B5EF4-FFF2-40B4-BE49-F238E27FC236}">
                <a16:creationId xmlns:a16="http://schemas.microsoft.com/office/drawing/2014/main" id="{0BF13BC1-978B-177A-4388-FE41C4DF423D}"/>
              </a:ext>
            </a:extLst>
          </p:cNvPr>
          <p:cNvSpPr txBox="1"/>
          <p:nvPr/>
        </p:nvSpPr>
        <p:spPr>
          <a:xfrm>
            <a:off x="6096000" y="3629294"/>
            <a:ext cx="5977648" cy="2893100"/>
          </a:xfrm>
          <a:prstGeom prst="rect">
            <a:avLst/>
          </a:prstGeom>
          <a:noFill/>
        </p:spPr>
        <p:txBody>
          <a:bodyPr wrap="square">
            <a:spAutoFit/>
          </a:bodyPr>
          <a:lstStyle/>
          <a:p>
            <a:r>
              <a:rPr lang="en-GB" sz="1400" b="1" dirty="0">
                <a:latin typeface="Calibri" panose="020F0502020204030204" pitchFamily="34" charset="0"/>
                <a:ea typeface="Calibri" panose="020F0502020204030204" pitchFamily="34" charset="0"/>
                <a:cs typeface="Calibri" panose="020F0502020204030204" pitchFamily="34" charset="0"/>
              </a:rPr>
              <a:t>Science:</a:t>
            </a:r>
          </a:p>
          <a:p>
            <a:r>
              <a:rPr lang="en-GB" sz="1400" dirty="0"/>
              <a:t>observe changes across the four seasons </a:t>
            </a:r>
          </a:p>
          <a:p>
            <a:r>
              <a:rPr lang="en-GB" sz="1400" dirty="0"/>
              <a:t>observe and describe weather associated with the seasons and how day length varies. </a:t>
            </a:r>
            <a:endParaRPr lang="en-GB" sz="1400" b="1" dirty="0">
              <a:latin typeface="Calibri" panose="020F0502020204030204" pitchFamily="34" charset="0"/>
              <a:ea typeface="Calibri" panose="020F0502020204030204" pitchFamily="34" charset="0"/>
              <a:cs typeface="Calibri" panose="020F0502020204030204" pitchFamily="34" charset="0"/>
            </a:endParaRPr>
          </a:p>
          <a:p>
            <a:r>
              <a:rPr lang="en-GB" sz="1400" b="1" dirty="0"/>
              <a:t>Working scientifically</a:t>
            </a:r>
          </a:p>
          <a:p>
            <a:r>
              <a:rPr lang="en-GB" sz="1400" dirty="0"/>
              <a:t>asking simple questions and recognising that they can be answered in different ways</a:t>
            </a:r>
          </a:p>
          <a:p>
            <a:r>
              <a:rPr lang="en-GB" sz="1400" dirty="0"/>
              <a:t>observing closely, using simple equipment</a:t>
            </a:r>
          </a:p>
          <a:p>
            <a:r>
              <a:rPr lang="en-GB" sz="1400" dirty="0"/>
              <a:t>performing simple tests</a:t>
            </a:r>
          </a:p>
          <a:p>
            <a:r>
              <a:rPr lang="en-GB" sz="1400" dirty="0"/>
              <a:t>identifying and classifying</a:t>
            </a:r>
          </a:p>
          <a:p>
            <a:r>
              <a:rPr lang="en-GB" sz="1400" dirty="0"/>
              <a:t>using their observations and ideas to suggest answers to questions</a:t>
            </a:r>
          </a:p>
          <a:p>
            <a:r>
              <a:rPr lang="en-GB" sz="1400" dirty="0"/>
              <a:t>gathering and recording data to help in answering questions</a:t>
            </a:r>
          </a:p>
          <a:p>
            <a:endParaRPr lang="en-GB" sz="1400" b="1" dirty="0"/>
          </a:p>
        </p:txBody>
      </p:sp>
      <p:sp>
        <p:nvSpPr>
          <p:cNvPr id="7" name="TextBox 6">
            <a:extLst>
              <a:ext uri="{FF2B5EF4-FFF2-40B4-BE49-F238E27FC236}">
                <a16:creationId xmlns:a16="http://schemas.microsoft.com/office/drawing/2014/main" id="{7585C89B-416F-8041-8B7C-877CBF8F7107}"/>
              </a:ext>
            </a:extLst>
          </p:cNvPr>
          <p:cNvSpPr txBox="1"/>
          <p:nvPr/>
        </p:nvSpPr>
        <p:spPr>
          <a:xfrm>
            <a:off x="5922523" y="120163"/>
            <a:ext cx="6094378" cy="3539430"/>
          </a:xfrm>
          <a:prstGeom prst="rect">
            <a:avLst/>
          </a:prstGeom>
          <a:noFill/>
        </p:spPr>
        <p:txBody>
          <a:bodyPr wrap="square">
            <a:spAutoFit/>
          </a:bodyPr>
          <a:lstStyle/>
          <a:p>
            <a:endParaRPr lang="en-GB" sz="1400" dirty="0"/>
          </a:p>
          <a:p>
            <a:r>
              <a:rPr lang="en-GB" sz="1400" b="1" dirty="0"/>
              <a:t>Geography –</a:t>
            </a:r>
          </a:p>
          <a:p>
            <a:r>
              <a:rPr lang="en-GB" sz="1400" dirty="0"/>
              <a:t>identify seasonal and daily weather patterns in the United Kingdom and the location of hot and cold areas of the world in relation to the Equator and the North and South Poles </a:t>
            </a:r>
          </a:p>
          <a:p>
            <a:r>
              <a:rPr lang="en-GB" sz="1400" dirty="0"/>
              <a:t>use basic geographical vocabulary to refer to: </a:t>
            </a:r>
          </a:p>
          <a:p>
            <a:r>
              <a:rPr lang="en-GB" sz="1400" dirty="0"/>
              <a:t> key physical features, including: beach, cliff, coast, forest, hill, mountain, sea, ocean, river, soil, valley, vegetation, season and weather </a:t>
            </a:r>
          </a:p>
          <a:p>
            <a:r>
              <a:rPr lang="en-GB" sz="1400" dirty="0"/>
              <a:t> key human features, including: city, town, village, factory, farm, house, office, port, harbour and shop </a:t>
            </a:r>
          </a:p>
          <a:p>
            <a:r>
              <a:rPr lang="en-GB" sz="1400" dirty="0"/>
              <a:t>use aerial photographs and plan perspectives to recognise landmarks and basic human and physical features; devise a simple map; and use and construct basic symbols in a key </a:t>
            </a:r>
            <a:endParaRPr lang="en-GB" sz="1400" dirty="0">
              <a:latin typeface="Calibri" panose="020F0502020204030204" pitchFamily="34" charset="0"/>
              <a:ea typeface="Calibri" panose="020F0502020204030204" pitchFamily="34" charset="0"/>
              <a:cs typeface="Calibri" panose="020F0502020204030204" pitchFamily="34" charset="0"/>
            </a:endParaRPr>
          </a:p>
          <a:p>
            <a:r>
              <a:rPr lang="en-GB" sz="1400" dirty="0"/>
              <a:t>use simple fieldwork and observational skills to study the geography of their school and its grounds and the key human and physical features of its surrounding environment.</a:t>
            </a:r>
            <a:endParaRPr lang="en-GB" sz="1400" dirty="0">
              <a:latin typeface="Calibri" panose="020F0502020204030204" pitchFamily="34" charset="0"/>
              <a:ea typeface="Calibri" panose="020F0502020204030204" pitchFamily="34" charset="0"/>
              <a:cs typeface="Calibri" panose="020F0502020204030204" pitchFamily="34" charset="0"/>
            </a:endParaRPr>
          </a:p>
        </p:txBody>
      </p:sp>
      <p:sp>
        <p:nvSpPr>
          <p:cNvPr id="8" name="TextBox 7">
            <a:extLst>
              <a:ext uri="{FF2B5EF4-FFF2-40B4-BE49-F238E27FC236}">
                <a16:creationId xmlns:a16="http://schemas.microsoft.com/office/drawing/2014/main" id="{5DEB0EEB-C209-55BD-ACB8-836B5484AC04}"/>
              </a:ext>
            </a:extLst>
          </p:cNvPr>
          <p:cNvSpPr txBox="1"/>
          <p:nvPr/>
        </p:nvSpPr>
        <p:spPr>
          <a:xfrm>
            <a:off x="175097" y="4552384"/>
            <a:ext cx="6098874" cy="2031325"/>
          </a:xfrm>
          <a:prstGeom prst="rect">
            <a:avLst/>
          </a:prstGeom>
          <a:noFill/>
        </p:spPr>
        <p:txBody>
          <a:bodyPr wrap="square">
            <a:spAutoFit/>
          </a:bodyPr>
          <a:lstStyle/>
          <a:p>
            <a:r>
              <a:rPr lang="en-GB" sz="1400" b="1" dirty="0"/>
              <a:t>Art:</a:t>
            </a:r>
          </a:p>
          <a:p>
            <a:r>
              <a:rPr lang="en-GB" sz="1400" dirty="0"/>
              <a:t> to use a range of materials creatively to design and make products </a:t>
            </a:r>
          </a:p>
          <a:p>
            <a:r>
              <a:rPr lang="en-GB" sz="1400" dirty="0"/>
              <a:t>to use drawing, painting and sculpture to develop and share their ideas, experiences and imagination </a:t>
            </a:r>
          </a:p>
          <a:p>
            <a:r>
              <a:rPr lang="en-GB" sz="1400" dirty="0"/>
              <a:t>to develop a wide range of art and design techniques in using colour, pattern, texture, line, shape, form and space </a:t>
            </a:r>
          </a:p>
          <a:p>
            <a:r>
              <a:rPr lang="en-GB" sz="1400" dirty="0"/>
              <a:t>about the work of a range of artists, craft makers and designers, describing the differences and similarities between different practices and disciplines, and making links to their own work</a:t>
            </a:r>
          </a:p>
        </p:txBody>
      </p:sp>
      <p:sp>
        <p:nvSpPr>
          <p:cNvPr id="10" name="TextBox 9">
            <a:extLst>
              <a:ext uri="{FF2B5EF4-FFF2-40B4-BE49-F238E27FC236}">
                <a16:creationId xmlns:a16="http://schemas.microsoft.com/office/drawing/2014/main" id="{41634D99-1B85-E38F-021F-38F4A474F9F3}"/>
              </a:ext>
            </a:extLst>
          </p:cNvPr>
          <p:cNvSpPr txBox="1"/>
          <p:nvPr/>
        </p:nvSpPr>
        <p:spPr>
          <a:xfrm>
            <a:off x="118352" y="2305615"/>
            <a:ext cx="5271106" cy="2246769"/>
          </a:xfrm>
          <a:prstGeom prst="rect">
            <a:avLst/>
          </a:prstGeom>
          <a:noFill/>
        </p:spPr>
        <p:txBody>
          <a:bodyPr wrap="square">
            <a:spAutoFit/>
          </a:bodyPr>
          <a:lstStyle/>
          <a:p>
            <a:r>
              <a:rPr lang="en-GB" sz="1400" b="1" dirty="0"/>
              <a:t>Computing:</a:t>
            </a:r>
          </a:p>
          <a:p>
            <a:r>
              <a:rPr lang="en-GB" sz="1400" dirty="0"/>
              <a:t>understand what algorithms are; how they are implemented as programs on digital devices; and that programs execute by following precise and unambiguous instructions </a:t>
            </a:r>
          </a:p>
          <a:p>
            <a:r>
              <a:rPr lang="en-GB" sz="1400" dirty="0"/>
              <a:t>create and debug simple programs </a:t>
            </a:r>
          </a:p>
          <a:p>
            <a:r>
              <a:rPr lang="en-GB" sz="1400" dirty="0"/>
              <a:t>use logical reasoning to predict the behaviour of simple programs </a:t>
            </a:r>
          </a:p>
          <a:p>
            <a:r>
              <a:rPr lang="en-GB" sz="1400" dirty="0"/>
              <a:t>use technology safely and respectfully, keeping personal information private; identify where to go for help and support when they have concerns about content or contact on the internet or other online technologies. </a:t>
            </a:r>
          </a:p>
        </p:txBody>
      </p:sp>
    </p:spTree>
    <p:extLst>
      <p:ext uri="{BB962C8B-B14F-4D97-AF65-F5344CB8AC3E}">
        <p14:creationId xmlns:p14="http://schemas.microsoft.com/office/powerpoint/2010/main" val="4060365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735</Words>
  <Application>Microsoft Office PowerPoint</Application>
  <PresentationFormat>Widescreen</PresentationFormat>
  <Paragraphs>82</Paragraphs>
  <Slides>2</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vt:i4>
      </vt:variant>
    </vt:vector>
  </HeadingPairs>
  <TitlesOfParts>
    <vt:vector size="10" baseType="lpstr">
      <vt:lpstr>Arial</vt:lpstr>
      <vt:lpstr>Bradley Hand ITC</vt:lpstr>
      <vt:lpstr>Calibri</vt:lpstr>
      <vt:lpstr>Calibri Light</vt:lpstr>
      <vt:lpstr>Chalkboard SE</vt:lpstr>
      <vt:lpstr>Corbel</vt:lpstr>
      <vt:lpstr>Gigi</vt:lpstr>
      <vt:lpstr>Office Theme</vt:lpstr>
      <vt:lpstr>PowerPoint Presentation</vt:lpstr>
      <vt:lpstr>Number – fractions Pupils should be taught to: recognise, find, name and write fractions 1/3 , 1/4, 2/4 and 3/4 of a length, shape, set of objects or quantity  write simple fractions for example, 1/2 of 6 = 3 and recognise the equivalence of 2/4 and 1/2.  Measurement -compare and sequence intervals of time  tell and write the time to five minutes, including quarter past/to the hour and draw the hands on a clock face to show these times  know the number of minutes in an hour and the number of hours in a day.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ssmout</dc:creator>
  <cp:lastModifiedBy>Ruth Phillips</cp:lastModifiedBy>
  <cp:revision>84</cp:revision>
  <cp:lastPrinted>2025-09-05T14:01:52Z</cp:lastPrinted>
  <dcterms:created xsi:type="dcterms:W3CDTF">2020-01-07T15:41:27Z</dcterms:created>
  <dcterms:modified xsi:type="dcterms:W3CDTF">2026-04-14T10:33:17Z</dcterms:modified>
</cp:coreProperties>
</file>