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2"/>
  </p:handoutMasterIdLst>
  <p:sldIdLst>
    <p:sldId id="257" r:id="rId2"/>
    <p:sldId id="260" r:id="rId3"/>
    <p:sldId id="261" r:id="rId4"/>
    <p:sldId id="282" r:id="rId5"/>
    <p:sldId id="284" r:id="rId6"/>
    <p:sldId id="285" r:id="rId7"/>
    <p:sldId id="286" r:id="rId8"/>
    <p:sldId id="283" r:id="rId9"/>
    <p:sldId id="287" r:id="rId10"/>
    <p:sldId id="288" r:id="rId11"/>
    <p:sldId id="289" r:id="rId12"/>
    <p:sldId id="290" r:id="rId13"/>
    <p:sldId id="291" r:id="rId14"/>
    <p:sldId id="292" r:id="rId15"/>
    <p:sldId id="293" r:id="rId16"/>
    <p:sldId id="294" r:id="rId17"/>
    <p:sldId id="295" r:id="rId18"/>
    <p:sldId id="296" r:id="rId19"/>
    <p:sldId id="262" r:id="rId20"/>
    <p:sldId id="297" r:id="rId21"/>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961" autoAdjust="0"/>
    <p:restoredTop sz="94660"/>
  </p:normalViewPr>
  <p:slideViewPr>
    <p:cSldViewPr snapToGrid="0">
      <p:cViewPr varScale="1">
        <p:scale>
          <a:sx n="88" d="100"/>
          <a:sy n="88" d="100"/>
        </p:scale>
        <p:origin x="312" y="1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1EDD6869-D861-44B9-8F6D-54BE887953D9}" type="datetimeFigureOut">
              <a:rPr lang="en-GB" smtClean="0"/>
              <a:t>11/02/2019</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7F596987-BEB7-4E41-81F1-B180BF9AACAA}" type="slidenum">
              <a:rPr lang="en-GB" smtClean="0"/>
              <a:t>‹#›</a:t>
            </a:fld>
            <a:endParaRPr lang="en-GB"/>
          </a:p>
        </p:txBody>
      </p:sp>
    </p:spTree>
    <p:extLst>
      <p:ext uri="{BB962C8B-B14F-4D97-AF65-F5344CB8AC3E}">
        <p14:creationId xmlns:p14="http://schemas.microsoft.com/office/powerpoint/2010/main" val="214505328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C076271-C775-4E18-97E5-FB9A4265BF7D}" type="datetimeFigureOut">
              <a:rPr lang="en-GB" smtClean="0">
                <a:solidFill>
                  <a:srgbClr val="DBF5F9">
                    <a:shade val="90000"/>
                  </a:srgbClr>
                </a:solidFill>
              </a:rPr>
              <a:pPr/>
              <a:t>11/02/2019</a:t>
            </a:fld>
            <a:endParaRPr lang="en-GB">
              <a:solidFill>
                <a:srgbClr val="DBF5F9">
                  <a:shade val="90000"/>
                </a:srgbClr>
              </a:solidFill>
            </a:endParaRPr>
          </a:p>
        </p:txBody>
      </p:sp>
      <p:sp>
        <p:nvSpPr>
          <p:cNvPr id="19" name="Footer Placeholder 18"/>
          <p:cNvSpPr>
            <a:spLocks noGrp="1"/>
          </p:cNvSpPr>
          <p:nvPr>
            <p:ph type="ftr" sz="quarter" idx="11"/>
          </p:nvPr>
        </p:nvSpPr>
        <p:spPr/>
        <p:txBody>
          <a:bodyPr/>
          <a:lstStyle/>
          <a:p>
            <a:endParaRPr lang="en-GB">
              <a:solidFill>
                <a:srgbClr val="DBF5F9">
                  <a:shade val="90000"/>
                </a:srgbClr>
              </a:solidFill>
            </a:endParaRPr>
          </a:p>
        </p:txBody>
      </p:sp>
      <p:sp>
        <p:nvSpPr>
          <p:cNvPr id="27" name="Slide Number Placeholder 26"/>
          <p:cNvSpPr>
            <a:spLocks noGrp="1"/>
          </p:cNvSpPr>
          <p:nvPr>
            <p:ph type="sldNum" sz="quarter" idx="12"/>
          </p:nvPr>
        </p:nvSpPr>
        <p:spPr/>
        <p:txBody>
          <a:bodyPr/>
          <a:lstStyle/>
          <a:p>
            <a:fld id="{8A538226-D5E8-41BD-B4C5-6F10E5963FC6}" type="slidenum">
              <a:rPr lang="en-GB" smtClean="0">
                <a:solidFill>
                  <a:srgbClr val="DBF5F9">
                    <a:shade val="90000"/>
                  </a:srgbClr>
                </a:solidFill>
              </a:rPr>
              <a:pPr/>
              <a:t>‹#›</a:t>
            </a:fld>
            <a:endParaRPr lang="en-GB">
              <a:solidFill>
                <a:srgbClr val="DBF5F9">
                  <a:shade val="90000"/>
                </a:srgbClr>
              </a:solidFill>
            </a:endParaRPr>
          </a:p>
        </p:txBody>
      </p:sp>
    </p:spTree>
    <p:extLst>
      <p:ext uri="{BB962C8B-B14F-4D97-AF65-F5344CB8AC3E}">
        <p14:creationId xmlns:p14="http://schemas.microsoft.com/office/powerpoint/2010/main" val="2743425392"/>
      </p:ext>
    </p:extLst>
  </p:cSld>
  <p:clrMapOvr>
    <a:overrideClrMapping bg1="dk1" tx1="lt1" bg2="dk2" tx2="lt2" accent1="accent1" accent2="accent2" accent3="accent3" accent4="accent4" accent5="accent5" accent6="accent6" hlink="hlink" folHlink="folHlink"/>
  </p:clrMapOvr>
  <p:transition>
    <p:cu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C076271-C775-4E18-97E5-FB9A4265BF7D}" type="datetimeFigureOut">
              <a:rPr lang="en-GB" smtClean="0">
                <a:solidFill>
                  <a:srgbClr val="04617B">
                    <a:shade val="90000"/>
                  </a:srgbClr>
                </a:solidFill>
              </a:rPr>
              <a:pPr/>
              <a:t>11/02/2019</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8A538226-D5E8-41BD-B4C5-6F10E5963FC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3178127602"/>
      </p:ext>
    </p:extLst>
  </p:cSld>
  <p:clrMapOvr>
    <a:masterClrMapping/>
  </p:clrMapOvr>
  <p:transition>
    <p:cu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C076271-C775-4E18-97E5-FB9A4265BF7D}" type="datetimeFigureOut">
              <a:rPr lang="en-GB" smtClean="0">
                <a:solidFill>
                  <a:srgbClr val="04617B">
                    <a:shade val="90000"/>
                  </a:srgbClr>
                </a:solidFill>
              </a:rPr>
              <a:pPr/>
              <a:t>11/02/2019</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8A538226-D5E8-41BD-B4C5-6F10E5963FC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3623725226"/>
      </p:ext>
    </p:extLst>
  </p:cSld>
  <p:clrMapOvr>
    <a:masterClrMapping/>
  </p:clrMapOvr>
  <p:transition>
    <p:cu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C076271-C775-4E18-97E5-FB9A4265BF7D}" type="datetimeFigureOut">
              <a:rPr lang="en-GB" smtClean="0">
                <a:solidFill>
                  <a:srgbClr val="04617B">
                    <a:shade val="90000"/>
                  </a:srgbClr>
                </a:solidFill>
              </a:rPr>
              <a:pPr/>
              <a:t>11/02/2019</a:t>
            </a:fld>
            <a:endParaRPr lang="en-GB">
              <a:solidFill>
                <a:srgbClr val="04617B">
                  <a:shade val="90000"/>
                </a:srgbClr>
              </a:solidFill>
            </a:endParaRPr>
          </a:p>
        </p:txBody>
      </p:sp>
      <p:sp>
        <p:nvSpPr>
          <p:cNvPr id="5" name="Footer Placeholder 4"/>
          <p:cNvSpPr>
            <a:spLocks noGrp="1"/>
          </p:cNvSpPr>
          <p:nvPr>
            <p:ph type="ftr" sz="quarter" idx="11"/>
          </p:nvPr>
        </p:nvSpPr>
        <p:spPr/>
        <p:txBody>
          <a:bodyPr/>
          <a:lstStyle/>
          <a:p>
            <a:endParaRPr lang="en-GB">
              <a:solidFill>
                <a:srgbClr val="04617B">
                  <a:shade val="90000"/>
                </a:srgbClr>
              </a:solidFill>
            </a:endParaRPr>
          </a:p>
        </p:txBody>
      </p:sp>
      <p:sp>
        <p:nvSpPr>
          <p:cNvPr id="6" name="Slide Number Placeholder 5"/>
          <p:cNvSpPr>
            <a:spLocks noGrp="1"/>
          </p:cNvSpPr>
          <p:nvPr>
            <p:ph type="sldNum" sz="quarter" idx="12"/>
          </p:nvPr>
        </p:nvSpPr>
        <p:spPr/>
        <p:txBody>
          <a:bodyPr/>
          <a:lstStyle/>
          <a:p>
            <a:fld id="{8A538226-D5E8-41BD-B4C5-6F10E5963FC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3288486005"/>
      </p:ext>
    </p:extLst>
  </p:cSld>
  <p:clrMapOvr>
    <a:masterClrMapping/>
  </p:clrMapOvr>
  <p:transition>
    <p:cu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C076271-C775-4E18-97E5-FB9A4265BF7D}" type="datetimeFigureOut">
              <a:rPr lang="en-GB" smtClean="0">
                <a:solidFill>
                  <a:srgbClr val="DBF5F9">
                    <a:shade val="90000"/>
                  </a:srgbClr>
                </a:solidFill>
              </a:rPr>
              <a:pPr/>
              <a:t>11/02/2019</a:t>
            </a:fld>
            <a:endParaRPr lang="en-GB">
              <a:solidFill>
                <a:srgbClr val="DBF5F9">
                  <a:shade val="90000"/>
                </a:srgbClr>
              </a:solidFill>
            </a:endParaRPr>
          </a:p>
        </p:txBody>
      </p:sp>
      <p:sp>
        <p:nvSpPr>
          <p:cNvPr id="5" name="Footer Placeholder 4"/>
          <p:cNvSpPr>
            <a:spLocks noGrp="1"/>
          </p:cNvSpPr>
          <p:nvPr>
            <p:ph type="ftr" sz="quarter" idx="11"/>
          </p:nvPr>
        </p:nvSpPr>
        <p:spPr/>
        <p:txBody>
          <a:bodyPr/>
          <a:lstStyle/>
          <a:p>
            <a:endParaRPr lang="en-GB">
              <a:solidFill>
                <a:srgbClr val="DBF5F9">
                  <a:shade val="90000"/>
                </a:srgbClr>
              </a:solidFill>
            </a:endParaRPr>
          </a:p>
        </p:txBody>
      </p:sp>
      <p:sp>
        <p:nvSpPr>
          <p:cNvPr id="6" name="Slide Number Placeholder 5"/>
          <p:cNvSpPr>
            <a:spLocks noGrp="1"/>
          </p:cNvSpPr>
          <p:nvPr>
            <p:ph type="sldNum" sz="quarter" idx="12"/>
          </p:nvPr>
        </p:nvSpPr>
        <p:spPr/>
        <p:txBody>
          <a:bodyPr/>
          <a:lstStyle/>
          <a:p>
            <a:fld id="{8A538226-D5E8-41BD-B4C5-6F10E5963FC6}" type="slidenum">
              <a:rPr lang="en-GB" smtClean="0">
                <a:solidFill>
                  <a:srgbClr val="DBF5F9">
                    <a:shade val="90000"/>
                  </a:srgbClr>
                </a:solidFill>
              </a:rPr>
              <a:pPr/>
              <a:t>‹#›</a:t>
            </a:fld>
            <a:endParaRPr lang="en-GB">
              <a:solidFill>
                <a:srgbClr val="DBF5F9">
                  <a:shade val="90000"/>
                </a:srgbClr>
              </a:solidFill>
            </a:endParaRPr>
          </a:p>
        </p:txBody>
      </p:sp>
    </p:spTree>
    <p:extLst>
      <p:ext uri="{BB962C8B-B14F-4D97-AF65-F5344CB8AC3E}">
        <p14:creationId xmlns:p14="http://schemas.microsoft.com/office/powerpoint/2010/main" val="1932769374"/>
      </p:ext>
    </p:extLst>
  </p:cSld>
  <p:clrMapOvr>
    <a:overrideClrMapping bg1="dk1" tx1="lt1" bg2="dk2" tx2="lt2" accent1="accent1" accent2="accent2" accent3="accent3" accent4="accent4" accent5="accent5" accent6="accent6" hlink="hlink" folHlink="folHlink"/>
  </p:clrMapOvr>
  <p:transition>
    <p:cu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C076271-C775-4E18-97E5-FB9A4265BF7D}" type="datetimeFigureOut">
              <a:rPr lang="en-GB" smtClean="0">
                <a:solidFill>
                  <a:srgbClr val="04617B">
                    <a:shade val="90000"/>
                  </a:srgbClr>
                </a:solidFill>
              </a:rPr>
              <a:pPr/>
              <a:t>11/02/2019</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p:txBody>
          <a:bodyPr/>
          <a:lstStyle/>
          <a:p>
            <a:fld id="{8A538226-D5E8-41BD-B4C5-6F10E5963FC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2753177007"/>
      </p:ext>
    </p:extLst>
  </p:cSld>
  <p:clrMapOvr>
    <a:masterClrMapping/>
  </p:clrMapOvr>
  <p:transition>
    <p:cu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C076271-C775-4E18-97E5-FB9A4265BF7D}" type="datetimeFigureOut">
              <a:rPr lang="en-GB" smtClean="0">
                <a:solidFill>
                  <a:srgbClr val="04617B">
                    <a:shade val="90000"/>
                  </a:srgbClr>
                </a:solidFill>
              </a:rPr>
              <a:pPr/>
              <a:t>11/02/2019</a:t>
            </a:fld>
            <a:endParaRPr lang="en-GB">
              <a:solidFill>
                <a:srgbClr val="04617B">
                  <a:shade val="90000"/>
                </a:srgbClr>
              </a:solidFill>
            </a:endParaRPr>
          </a:p>
        </p:txBody>
      </p:sp>
      <p:sp>
        <p:nvSpPr>
          <p:cNvPr id="8" name="Footer Placeholder 7"/>
          <p:cNvSpPr>
            <a:spLocks noGrp="1"/>
          </p:cNvSpPr>
          <p:nvPr>
            <p:ph type="ftr" sz="quarter" idx="11"/>
          </p:nvPr>
        </p:nvSpPr>
        <p:spPr/>
        <p:txBody>
          <a:bodyPr/>
          <a:lstStyle/>
          <a:p>
            <a:endParaRPr lang="en-GB">
              <a:solidFill>
                <a:srgbClr val="04617B">
                  <a:shade val="90000"/>
                </a:srgbClr>
              </a:solidFill>
            </a:endParaRPr>
          </a:p>
        </p:txBody>
      </p:sp>
      <p:sp>
        <p:nvSpPr>
          <p:cNvPr id="9" name="Slide Number Placeholder 8"/>
          <p:cNvSpPr>
            <a:spLocks noGrp="1"/>
          </p:cNvSpPr>
          <p:nvPr>
            <p:ph type="sldNum" sz="quarter" idx="12"/>
          </p:nvPr>
        </p:nvSpPr>
        <p:spPr/>
        <p:txBody>
          <a:bodyPr/>
          <a:lstStyle/>
          <a:p>
            <a:fld id="{8A538226-D5E8-41BD-B4C5-6F10E5963FC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3801237195"/>
      </p:ext>
    </p:extLst>
  </p:cSld>
  <p:clrMapOvr>
    <a:masterClrMapping/>
  </p:clrMapOvr>
  <p:transition>
    <p:cu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C076271-C775-4E18-97E5-FB9A4265BF7D}" type="datetimeFigureOut">
              <a:rPr lang="en-GB" smtClean="0">
                <a:solidFill>
                  <a:srgbClr val="04617B">
                    <a:shade val="90000"/>
                  </a:srgbClr>
                </a:solidFill>
              </a:rPr>
              <a:pPr/>
              <a:t>11/02/2019</a:t>
            </a:fld>
            <a:endParaRPr lang="en-GB">
              <a:solidFill>
                <a:srgbClr val="04617B">
                  <a:shade val="90000"/>
                </a:srgbClr>
              </a:solidFill>
            </a:endParaRPr>
          </a:p>
        </p:txBody>
      </p:sp>
      <p:sp>
        <p:nvSpPr>
          <p:cNvPr id="4" name="Footer Placeholder 3"/>
          <p:cNvSpPr>
            <a:spLocks noGrp="1"/>
          </p:cNvSpPr>
          <p:nvPr>
            <p:ph type="ftr" sz="quarter" idx="11"/>
          </p:nvPr>
        </p:nvSpPr>
        <p:spPr/>
        <p:txBody>
          <a:bodyPr/>
          <a:lstStyle/>
          <a:p>
            <a:endParaRPr lang="en-GB">
              <a:solidFill>
                <a:srgbClr val="04617B">
                  <a:shade val="90000"/>
                </a:srgbClr>
              </a:solidFill>
            </a:endParaRPr>
          </a:p>
        </p:txBody>
      </p:sp>
      <p:sp>
        <p:nvSpPr>
          <p:cNvPr id="5" name="Slide Number Placeholder 4"/>
          <p:cNvSpPr>
            <a:spLocks noGrp="1"/>
          </p:cNvSpPr>
          <p:nvPr>
            <p:ph type="sldNum" sz="quarter" idx="12"/>
          </p:nvPr>
        </p:nvSpPr>
        <p:spPr/>
        <p:txBody>
          <a:bodyPr/>
          <a:lstStyle/>
          <a:p>
            <a:fld id="{8A538226-D5E8-41BD-B4C5-6F10E5963FC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3817139779"/>
      </p:ext>
    </p:extLst>
  </p:cSld>
  <p:clrMapOvr>
    <a:masterClrMapping/>
  </p:clrMapOvr>
  <p:transition>
    <p:cu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C076271-C775-4E18-97E5-FB9A4265BF7D}" type="datetimeFigureOut">
              <a:rPr lang="en-GB" smtClean="0">
                <a:solidFill>
                  <a:srgbClr val="04617B">
                    <a:shade val="90000"/>
                  </a:srgbClr>
                </a:solidFill>
              </a:rPr>
              <a:pPr/>
              <a:t>11/02/2019</a:t>
            </a:fld>
            <a:endParaRPr lang="en-GB">
              <a:solidFill>
                <a:srgbClr val="04617B">
                  <a:shade val="90000"/>
                </a:srgbClr>
              </a:solidFill>
            </a:endParaRPr>
          </a:p>
        </p:txBody>
      </p:sp>
      <p:sp>
        <p:nvSpPr>
          <p:cNvPr id="3" name="Footer Placeholder 2"/>
          <p:cNvSpPr>
            <a:spLocks noGrp="1"/>
          </p:cNvSpPr>
          <p:nvPr>
            <p:ph type="ftr" sz="quarter" idx="11"/>
          </p:nvPr>
        </p:nvSpPr>
        <p:spPr/>
        <p:txBody>
          <a:bodyPr/>
          <a:lstStyle/>
          <a:p>
            <a:endParaRPr lang="en-GB">
              <a:solidFill>
                <a:srgbClr val="04617B">
                  <a:shade val="90000"/>
                </a:srgbClr>
              </a:solidFill>
            </a:endParaRPr>
          </a:p>
        </p:txBody>
      </p:sp>
      <p:sp>
        <p:nvSpPr>
          <p:cNvPr id="4" name="Slide Number Placeholder 3"/>
          <p:cNvSpPr>
            <a:spLocks noGrp="1"/>
          </p:cNvSpPr>
          <p:nvPr>
            <p:ph type="sldNum" sz="quarter" idx="12"/>
          </p:nvPr>
        </p:nvSpPr>
        <p:spPr/>
        <p:txBody>
          <a:bodyPr/>
          <a:lstStyle/>
          <a:p>
            <a:fld id="{8A538226-D5E8-41BD-B4C5-6F10E5963FC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2835195669"/>
      </p:ext>
    </p:extLst>
  </p:cSld>
  <p:clrMapOvr>
    <a:masterClrMapping/>
  </p:clrMapOvr>
  <p:transition>
    <p:cu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C076271-C775-4E18-97E5-FB9A4265BF7D}" type="datetimeFigureOut">
              <a:rPr lang="en-GB" smtClean="0">
                <a:solidFill>
                  <a:srgbClr val="04617B">
                    <a:shade val="90000"/>
                  </a:srgbClr>
                </a:solidFill>
              </a:rPr>
              <a:pPr/>
              <a:t>11/02/2019</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p:txBody>
          <a:bodyPr/>
          <a:lstStyle/>
          <a:p>
            <a:fld id="{8A538226-D5E8-41BD-B4C5-6F10E5963FC6}" type="slidenum">
              <a:rPr lang="en-GB" smtClean="0">
                <a:solidFill>
                  <a:srgbClr val="04617B">
                    <a:shade val="90000"/>
                  </a:srgbClr>
                </a:solidFill>
              </a:rPr>
              <a:pPr/>
              <a:t>‹#›</a:t>
            </a:fld>
            <a:endParaRPr lang="en-GB">
              <a:solidFill>
                <a:srgbClr val="04617B">
                  <a:shade val="90000"/>
                </a:srgbClr>
              </a:solidFill>
            </a:endParaRPr>
          </a:p>
        </p:txBody>
      </p:sp>
    </p:spTree>
    <p:extLst>
      <p:ext uri="{BB962C8B-B14F-4D97-AF65-F5344CB8AC3E}">
        <p14:creationId xmlns:p14="http://schemas.microsoft.com/office/powerpoint/2010/main" val="198505012"/>
      </p:ext>
    </p:extLst>
  </p:cSld>
  <p:clrMapOvr>
    <a:masterClrMapping/>
  </p:clrMapOvr>
  <p:transition>
    <p:cu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C076271-C775-4E18-97E5-FB9A4265BF7D}" type="datetimeFigureOut">
              <a:rPr lang="en-GB" smtClean="0">
                <a:solidFill>
                  <a:srgbClr val="04617B">
                    <a:shade val="90000"/>
                  </a:srgbClr>
                </a:solidFill>
              </a:rPr>
              <a:pPr/>
              <a:t>11/02/2019</a:t>
            </a:fld>
            <a:endParaRPr lang="en-GB">
              <a:solidFill>
                <a:srgbClr val="04617B">
                  <a:shade val="90000"/>
                </a:srgbClr>
              </a:solidFill>
            </a:endParaRPr>
          </a:p>
        </p:txBody>
      </p:sp>
      <p:sp>
        <p:nvSpPr>
          <p:cNvPr id="6" name="Footer Placeholder 5"/>
          <p:cNvSpPr>
            <a:spLocks noGrp="1"/>
          </p:cNvSpPr>
          <p:nvPr>
            <p:ph type="ftr" sz="quarter" idx="11"/>
          </p:nvPr>
        </p:nvSpPr>
        <p:spPr/>
        <p:txBody>
          <a:bodyPr/>
          <a:lstStyle/>
          <a:p>
            <a:endParaRPr lang="en-GB">
              <a:solidFill>
                <a:srgbClr val="04617B">
                  <a:shade val="90000"/>
                </a:srgbClr>
              </a:solidFill>
            </a:endParaRPr>
          </a:p>
        </p:txBody>
      </p:sp>
      <p:sp>
        <p:nvSpPr>
          <p:cNvPr id="7" name="Slide Number Placeholder 6"/>
          <p:cNvSpPr>
            <a:spLocks noGrp="1"/>
          </p:cNvSpPr>
          <p:nvPr>
            <p:ph type="sldNum" sz="quarter" idx="12"/>
          </p:nvPr>
        </p:nvSpPr>
        <p:spPr>
          <a:xfrm>
            <a:off x="10769600" y="6356351"/>
            <a:ext cx="812800" cy="365125"/>
          </a:xfrm>
        </p:spPr>
        <p:txBody>
          <a:bodyPr/>
          <a:lstStyle/>
          <a:p>
            <a:fld id="{8A538226-D5E8-41BD-B4C5-6F10E5963FC6}" type="slidenum">
              <a:rPr lang="en-GB" smtClean="0">
                <a:solidFill>
                  <a:srgbClr val="04617B">
                    <a:shade val="90000"/>
                  </a:srgbClr>
                </a:solidFill>
              </a:rPr>
              <a:pPr/>
              <a:t>‹#›</a:t>
            </a:fld>
            <a:endParaRPr lang="en-GB">
              <a:solidFill>
                <a:srgbClr val="04617B">
                  <a:shade val="90000"/>
                </a:srgbClr>
              </a:solidFill>
            </a:endParaRP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Tree>
    <p:extLst>
      <p:ext uri="{BB962C8B-B14F-4D97-AF65-F5344CB8AC3E}">
        <p14:creationId xmlns:p14="http://schemas.microsoft.com/office/powerpoint/2010/main" val="3166606140"/>
      </p:ext>
    </p:extLst>
  </p:cSld>
  <p:clrMapOvr>
    <a:masterClrMapping/>
  </p:clrMapOvr>
  <p:transition>
    <p:cu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C076271-C775-4E18-97E5-FB9A4265BF7D}" type="datetimeFigureOut">
              <a:rPr lang="en-GB" smtClean="0">
                <a:solidFill>
                  <a:srgbClr val="04617B">
                    <a:shade val="90000"/>
                  </a:srgbClr>
                </a:solidFill>
              </a:rPr>
              <a:pPr/>
              <a:t>11/02/2019</a:t>
            </a:fld>
            <a:endParaRPr lang="en-GB">
              <a:solidFill>
                <a:srgbClr val="04617B">
                  <a:shade val="90000"/>
                </a:srgbClr>
              </a:solidFill>
            </a:endParaRPr>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GB">
              <a:solidFill>
                <a:srgbClr val="04617B">
                  <a:shade val="90000"/>
                </a:srgbClr>
              </a:solidFill>
            </a:endParaRP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8A538226-D5E8-41BD-B4C5-6F10E5963FC6}" type="slidenum">
              <a:rPr lang="en-GB" smtClean="0">
                <a:solidFill>
                  <a:srgbClr val="04617B">
                    <a:shade val="90000"/>
                  </a:srgbClr>
                </a:solidFill>
              </a:rPr>
              <a:pPr/>
              <a:t>‹#›</a:t>
            </a:fld>
            <a:endParaRPr lang="en-GB">
              <a:solidFill>
                <a:srgbClr val="04617B">
                  <a:shade val="90000"/>
                </a:srgbClr>
              </a:solidFill>
            </a:endParaRPr>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grpSp>
    </p:spTree>
    <p:extLst>
      <p:ext uri="{BB962C8B-B14F-4D97-AF65-F5344CB8AC3E}">
        <p14:creationId xmlns:p14="http://schemas.microsoft.com/office/powerpoint/2010/main" val="171829682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cut/>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www.theschoolrun.com/primary-grammar-glossary-for-parents"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GB" dirty="0" smtClean="0">
                <a:latin typeface="MV Boli" panose="02000500030200090000" pitchFamily="2" charset="0"/>
                <a:cs typeface="MV Boli" panose="02000500030200090000" pitchFamily="2" charset="0"/>
              </a:rPr>
              <a:t>Haresfield C of E Primary School</a:t>
            </a:r>
            <a:endParaRPr lang="en-GB" dirty="0">
              <a:latin typeface="MV Boli" panose="02000500030200090000" pitchFamily="2" charset="0"/>
              <a:cs typeface="MV Boli" panose="02000500030200090000" pitchFamily="2" charset="0"/>
            </a:endParaRPr>
          </a:p>
        </p:txBody>
      </p:sp>
      <p:sp>
        <p:nvSpPr>
          <p:cNvPr id="3" name="Subtitle 2"/>
          <p:cNvSpPr>
            <a:spLocks noGrp="1"/>
          </p:cNvSpPr>
          <p:nvPr>
            <p:ph type="subTitle" idx="1"/>
          </p:nvPr>
        </p:nvSpPr>
        <p:spPr>
          <a:xfrm>
            <a:off x="2135560" y="4725144"/>
            <a:ext cx="7854696" cy="1752600"/>
          </a:xfrm>
        </p:spPr>
        <p:txBody>
          <a:bodyPr>
            <a:normAutofit lnSpcReduction="10000"/>
          </a:bodyPr>
          <a:lstStyle/>
          <a:p>
            <a:pPr algn="ctr"/>
            <a:r>
              <a:rPr lang="en-GB" sz="4000" b="1" dirty="0">
                <a:latin typeface="MV Boli" panose="02000500030200090000" pitchFamily="2" charset="0"/>
                <a:cs typeface="MV Boli" panose="02000500030200090000" pitchFamily="2" charset="0"/>
              </a:rPr>
              <a:t>Teaching Spelling Punctuation and Grammar </a:t>
            </a:r>
            <a:endParaRPr lang="en-GB" sz="4000" dirty="0">
              <a:latin typeface="MV Boli" panose="02000500030200090000" pitchFamily="2" charset="0"/>
              <a:cs typeface="MV Boli" panose="02000500030200090000" pitchFamily="2" charset="0"/>
            </a:endParaRPr>
          </a:p>
          <a:p>
            <a:pPr algn="ctr"/>
            <a:r>
              <a:rPr lang="en-GB" sz="2800" dirty="0">
                <a:latin typeface="MV Boli" panose="02000500030200090000" pitchFamily="2" charset="0"/>
                <a:cs typeface="MV Boli" panose="02000500030200090000" pitchFamily="2" charset="0"/>
              </a:rPr>
              <a:t>A guide for parents and carers</a:t>
            </a:r>
          </a:p>
          <a:p>
            <a:pPr algn="ctr"/>
            <a:endParaRPr lang="en-GB" dirty="0"/>
          </a:p>
        </p:txBody>
      </p:sp>
      <p:pic>
        <p:nvPicPr>
          <p:cNvPr id="15361" name="Picture 1" descr="New Image"/>
          <p:cNvPicPr>
            <a:picLocks noChangeAspect="1" noChangeArrowheads="1"/>
          </p:cNvPicPr>
          <p:nvPr/>
        </p:nvPicPr>
        <p:blipFill>
          <a:blip r:embed="rId2" cstate="print"/>
          <a:srcRect/>
          <a:stretch>
            <a:fillRect/>
          </a:stretch>
        </p:blipFill>
        <p:spPr bwMode="auto">
          <a:xfrm>
            <a:off x="5162795" y="3324597"/>
            <a:ext cx="1800225" cy="1276350"/>
          </a:xfrm>
          <a:prstGeom prst="rect">
            <a:avLst/>
          </a:prstGeom>
          <a:noFill/>
          <a:ln w="9525">
            <a:noFill/>
            <a:miter lim="800000"/>
            <a:headEnd/>
            <a:tailEnd/>
          </a:ln>
        </p:spPr>
      </p:pic>
    </p:spTree>
    <p:extLst>
      <p:ext uri="{BB962C8B-B14F-4D97-AF65-F5344CB8AC3E}">
        <p14:creationId xmlns:p14="http://schemas.microsoft.com/office/powerpoint/2010/main" val="3462936475"/>
      </p:ext>
    </p:extLst>
  </p:cSld>
  <p:clrMapOvr>
    <a:masterClrMapping/>
  </p:clrMapOvr>
  <p:transition>
    <p:cu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ssolve">
                                      <p:cBhvr>
                                        <p:cTn id="12" dur="500"/>
                                        <p:tgtEl>
                                          <p:spTgt spid="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Effect transition="in" filter="dissolve">
                                      <p:cBhvr>
                                        <p:cTn id="17"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MV Boli" panose="02000500030200090000" pitchFamily="2" charset="0"/>
                <a:cs typeface="MV Boli" panose="02000500030200090000" pitchFamily="2" charset="0"/>
              </a:rPr>
              <a:t>Sentence</a:t>
            </a:r>
            <a:endParaRPr lang="en-GB" dirty="0">
              <a:latin typeface="MV Boli" panose="02000500030200090000" pitchFamily="2" charset="0"/>
              <a:cs typeface="MV Boli" panose="02000500030200090000" pitchFamily="2" charset="0"/>
            </a:endParaRPr>
          </a:p>
        </p:txBody>
      </p:sp>
      <p:sp>
        <p:nvSpPr>
          <p:cNvPr id="3" name="Content Placeholder 2"/>
          <p:cNvSpPr>
            <a:spLocks noGrp="1"/>
          </p:cNvSpPr>
          <p:nvPr>
            <p:ph idx="1"/>
          </p:nvPr>
        </p:nvSpPr>
        <p:spPr>
          <a:xfrm>
            <a:off x="609600" y="2743200"/>
            <a:ext cx="10972800" cy="3581400"/>
          </a:xfrm>
        </p:spPr>
        <p:txBody>
          <a:bodyPr/>
          <a:lstStyle/>
          <a:p>
            <a:r>
              <a:rPr lang="en-GB" sz="2800" b="1" dirty="0">
                <a:solidFill>
                  <a:schemeClr val="dk1"/>
                </a:solidFill>
                <a:latin typeface="&amp;quot"/>
              </a:rPr>
              <a:t>adverbs</a:t>
            </a:r>
            <a:r>
              <a:rPr lang="en-GB" sz="2800" dirty="0">
                <a:solidFill>
                  <a:schemeClr val="dk1"/>
                </a:solidFill>
                <a:latin typeface="&amp;quot"/>
              </a:rPr>
              <a:t> [for example, </a:t>
            </a:r>
            <a:r>
              <a:rPr lang="en-GB" sz="2800" i="1" dirty="0">
                <a:solidFill>
                  <a:schemeClr val="dk1"/>
                </a:solidFill>
                <a:latin typeface="&amp;quot"/>
              </a:rPr>
              <a:t>then</a:t>
            </a:r>
            <a:r>
              <a:rPr lang="en-GB" sz="2800" dirty="0">
                <a:solidFill>
                  <a:schemeClr val="dk1"/>
                </a:solidFill>
                <a:latin typeface="&amp;quot"/>
              </a:rPr>
              <a:t>,</a:t>
            </a:r>
            <a:r>
              <a:rPr lang="en-GB" sz="2800" i="1" dirty="0">
                <a:solidFill>
                  <a:schemeClr val="dk1"/>
                </a:solidFill>
                <a:latin typeface="&amp;quot"/>
              </a:rPr>
              <a:t> next</a:t>
            </a:r>
            <a:r>
              <a:rPr lang="en-GB" sz="2800" dirty="0">
                <a:solidFill>
                  <a:schemeClr val="dk1"/>
                </a:solidFill>
                <a:latin typeface="&amp;quot"/>
              </a:rPr>
              <a:t>,</a:t>
            </a:r>
            <a:r>
              <a:rPr lang="en-GB" sz="2800" i="1" dirty="0">
                <a:solidFill>
                  <a:schemeClr val="dk1"/>
                </a:solidFill>
                <a:latin typeface="&amp;quot"/>
              </a:rPr>
              <a:t> soon</a:t>
            </a:r>
            <a:r>
              <a:rPr lang="en-GB" sz="2800" dirty="0">
                <a:solidFill>
                  <a:schemeClr val="dk1"/>
                </a:solidFill>
                <a:latin typeface="&amp;quot"/>
              </a:rPr>
              <a:t>,</a:t>
            </a:r>
            <a:r>
              <a:rPr lang="en-GB" sz="2800" i="1" dirty="0">
                <a:solidFill>
                  <a:schemeClr val="dk1"/>
                </a:solidFill>
                <a:latin typeface="&amp;quot"/>
              </a:rPr>
              <a:t> therefore</a:t>
            </a:r>
            <a:r>
              <a:rPr lang="en-GB" sz="2800" dirty="0">
                <a:solidFill>
                  <a:schemeClr val="dk1"/>
                </a:solidFill>
                <a:latin typeface="&amp;quot"/>
              </a:rPr>
              <a:t>], </a:t>
            </a:r>
          </a:p>
          <a:p>
            <a:endParaRPr lang="en-GB" sz="2800" dirty="0" smtClean="0">
              <a:solidFill>
                <a:schemeClr val="dk1"/>
              </a:solidFill>
              <a:latin typeface="&amp;quot"/>
            </a:endParaRPr>
          </a:p>
          <a:p>
            <a:r>
              <a:rPr lang="en-GB" sz="2800" b="1" dirty="0" smtClean="0">
                <a:solidFill>
                  <a:schemeClr val="dk1"/>
                </a:solidFill>
                <a:latin typeface="&amp;quot"/>
              </a:rPr>
              <a:t>prepositions</a:t>
            </a:r>
            <a:r>
              <a:rPr lang="en-GB" sz="2800" dirty="0" smtClean="0">
                <a:solidFill>
                  <a:schemeClr val="dk1"/>
                </a:solidFill>
                <a:latin typeface="&amp;quot"/>
              </a:rPr>
              <a:t> </a:t>
            </a:r>
            <a:r>
              <a:rPr lang="en-GB" sz="2800" dirty="0">
                <a:solidFill>
                  <a:schemeClr val="dk1"/>
                </a:solidFill>
                <a:latin typeface="&amp;quot"/>
              </a:rPr>
              <a:t>[for example, </a:t>
            </a:r>
            <a:r>
              <a:rPr lang="en-GB" sz="2800" i="1" dirty="0">
                <a:solidFill>
                  <a:schemeClr val="dk1"/>
                </a:solidFill>
                <a:latin typeface="&amp;quot"/>
              </a:rPr>
              <a:t>before</a:t>
            </a:r>
            <a:r>
              <a:rPr lang="en-GB" sz="2800" dirty="0">
                <a:solidFill>
                  <a:schemeClr val="dk1"/>
                </a:solidFill>
                <a:latin typeface="&amp;quot"/>
              </a:rPr>
              <a:t>,</a:t>
            </a:r>
            <a:r>
              <a:rPr lang="en-GB" sz="2800" i="1" dirty="0">
                <a:solidFill>
                  <a:schemeClr val="dk1"/>
                </a:solidFill>
                <a:latin typeface="&amp;quot"/>
              </a:rPr>
              <a:t> after</a:t>
            </a:r>
            <a:r>
              <a:rPr lang="en-GB" sz="2800" dirty="0">
                <a:solidFill>
                  <a:schemeClr val="dk1"/>
                </a:solidFill>
                <a:latin typeface="&amp;quot"/>
              </a:rPr>
              <a:t>,</a:t>
            </a:r>
            <a:r>
              <a:rPr lang="en-GB" sz="2800" i="1" dirty="0">
                <a:solidFill>
                  <a:schemeClr val="dk1"/>
                </a:solidFill>
                <a:latin typeface="&amp;quot"/>
              </a:rPr>
              <a:t> during</a:t>
            </a:r>
            <a:r>
              <a:rPr lang="en-GB" sz="2800" dirty="0">
                <a:solidFill>
                  <a:schemeClr val="dk1"/>
                </a:solidFill>
                <a:latin typeface="&amp;quot"/>
              </a:rPr>
              <a:t>,</a:t>
            </a:r>
            <a:r>
              <a:rPr lang="en-GB" sz="2800" i="1" dirty="0">
                <a:solidFill>
                  <a:schemeClr val="dk1"/>
                </a:solidFill>
                <a:latin typeface="&amp;quot"/>
              </a:rPr>
              <a:t> in</a:t>
            </a:r>
            <a:r>
              <a:rPr lang="en-GB" sz="2800" dirty="0">
                <a:solidFill>
                  <a:schemeClr val="dk1"/>
                </a:solidFill>
                <a:latin typeface="&amp;quot"/>
              </a:rPr>
              <a:t>,</a:t>
            </a:r>
            <a:r>
              <a:rPr lang="en-GB" sz="2800" i="1" dirty="0">
                <a:solidFill>
                  <a:schemeClr val="dk1"/>
                </a:solidFill>
                <a:latin typeface="&amp;quot"/>
              </a:rPr>
              <a:t> because </a:t>
            </a:r>
            <a:r>
              <a:rPr lang="en-GB" sz="2800" i="1" dirty="0" smtClean="0">
                <a:solidFill>
                  <a:schemeClr val="dk1"/>
                </a:solidFill>
                <a:latin typeface="&amp;quot"/>
              </a:rPr>
              <a:t>of]</a:t>
            </a:r>
          </a:p>
          <a:p>
            <a:endParaRPr lang="en-GB" sz="2800" i="1" dirty="0">
              <a:solidFill>
                <a:schemeClr val="dk1"/>
              </a:solidFill>
              <a:latin typeface="&amp;quot"/>
            </a:endParaRPr>
          </a:p>
          <a:p>
            <a:r>
              <a:rPr lang="en-GB" sz="2800" b="1" dirty="0">
                <a:solidFill>
                  <a:schemeClr val="dk1"/>
                </a:solidFill>
                <a:latin typeface="&amp;quot"/>
              </a:rPr>
              <a:t>Relative clauses</a:t>
            </a:r>
            <a:r>
              <a:rPr lang="en-GB" sz="2800" dirty="0">
                <a:solidFill>
                  <a:schemeClr val="dk1"/>
                </a:solidFill>
                <a:latin typeface="&amp;quot"/>
              </a:rPr>
              <a:t> beginning with </a:t>
            </a:r>
            <a:r>
              <a:rPr lang="en-GB" sz="2800" i="1" dirty="0">
                <a:solidFill>
                  <a:schemeClr val="dk1"/>
                </a:solidFill>
                <a:latin typeface="&amp;quot"/>
              </a:rPr>
              <a:t>who</a:t>
            </a:r>
            <a:r>
              <a:rPr lang="en-GB" sz="2800" dirty="0">
                <a:solidFill>
                  <a:schemeClr val="dk1"/>
                </a:solidFill>
                <a:latin typeface="&amp;quot"/>
              </a:rPr>
              <a:t>,</a:t>
            </a:r>
            <a:r>
              <a:rPr lang="en-GB" sz="2800" i="1" dirty="0">
                <a:solidFill>
                  <a:schemeClr val="dk1"/>
                </a:solidFill>
                <a:latin typeface="&amp;quot"/>
              </a:rPr>
              <a:t> which</a:t>
            </a:r>
            <a:r>
              <a:rPr lang="en-GB" sz="2800" dirty="0">
                <a:solidFill>
                  <a:schemeClr val="dk1"/>
                </a:solidFill>
                <a:latin typeface="&amp;quot"/>
              </a:rPr>
              <a:t>,</a:t>
            </a:r>
            <a:r>
              <a:rPr lang="en-GB" sz="2800" i="1" dirty="0">
                <a:solidFill>
                  <a:schemeClr val="dk1"/>
                </a:solidFill>
                <a:latin typeface="&amp;quot"/>
              </a:rPr>
              <a:t> where</a:t>
            </a:r>
            <a:r>
              <a:rPr lang="en-GB" sz="2800" dirty="0">
                <a:solidFill>
                  <a:schemeClr val="dk1"/>
                </a:solidFill>
                <a:latin typeface="&amp;quot"/>
              </a:rPr>
              <a:t>,</a:t>
            </a:r>
            <a:r>
              <a:rPr lang="en-GB" sz="2800" i="1" dirty="0">
                <a:solidFill>
                  <a:schemeClr val="dk1"/>
                </a:solidFill>
                <a:latin typeface="&amp;quot"/>
              </a:rPr>
              <a:t> when</a:t>
            </a:r>
            <a:r>
              <a:rPr lang="en-GB" sz="2800" dirty="0">
                <a:solidFill>
                  <a:schemeClr val="dk1"/>
                </a:solidFill>
                <a:latin typeface="&amp;quot"/>
              </a:rPr>
              <a:t>,</a:t>
            </a:r>
            <a:r>
              <a:rPr lang="en-GB" sz="2800" i="1" dirty="0">
                <a:solidFill>
                  <a:schemeClr val="dk1"/>
                </a:solidFill>
                <a:latin typeface="&amp;quot"/>
              </a:rPr>
              <a:t> whose</a:t>
            </a:r>
            <a:r>
              <a:rPr lang="en-GB" sz="2800" dirty="0">
                <a:solidFill>
                  <a:schemeClr val="dk1"/>
                </a:solidFill>
                <a:latin typeface="&amp;quot"/>
              </a:rPr>
              <a:t>,</a:t>
            </a:r>
            <a:r>
              <a:rPr lang="en-GB" sz="2800" i="1" dirty="0">
                <a:solidFill>
                  <a:schemeClr val="dk1"/>
                </a:solidFill>
                <a:latin typeface="&amp;quot"/>
              </a:rPr>
              <a:t> that</a:t>
            </a:r>
            <a:r>
              <a:rPr lang="en-GB" sz="2800" dirty="0">
                <a:solidFill>
                  <a:schemeClr val="dk1"/>
                </a:solidFill>
                <a:latin typeface="&amp;quot"/>
              </a:rPr>
              <a:t>, </a:t>
            </a:r>
            <a:r>
              <a:rPr lang="en-GB" sz="2800" dirty="0" err="1" smtClean="0">
                <a:solidFill>
                  <a:schemeClr val="dk1"/>
                </a:solidFill>
                <a:latin typeface="&amp;quot"/>
              </a:rPr>
              <a:t>eg</a:t>
            </a:r>
            <a:r>
              <a:rPr lang="en-GB" sz="2800" dirty="0" smtClean="0">
                <a:solidFill>
                  <a:schemeClr val="dk1"/>
                </a:solidFill>
                <a:latin typeface="&amp;quot"/>
              </a:rPr>
              <a:t> </a:t>
            </a:r>
            <a:r>
              <a:rPr lang="en-GB" sz="2800" i="1" dirty="0" smtClean="0">
                <a:latin typeface="&amp;quot"/>
              </a:rPr>
              <a:t>The </a:t>
            </a:r>
            <a:r>
              <a:rPr lang="en-GB" sz="2800" i="1" dirty="0">
                <a:latin typeface="&amp;quot"/>
              </a:rPr>
              <a:t>man with a blue </a:t>
            </a:r>
            <a:r>
              <a:rPr lang="en-GB" sz="2800" i="1" dirty="0" err="1" smtClean="0">
                <a:latin typeface="&amp;quot"/>
              </a:rPr>
              <a:t>hat,</a:t>
            </a:r>
            <a:r>
              <a:rPr lang="en-GB" sz="2800" b="1" i="1" dirty="0" err="1" smtClean="0">
                <a:latin typeface="&amp;quot"/>
              </a:rPr>
              <a:t>who</a:t>
            </a:r>
            <a:r>
              <a:rPr lang="en-GB" sz="2800" b="1" i="1" dirty="0" smtClean="0">
                <a:latin typeface="&amp;quot"/>
              </a:rPr>
              <a:t> </a:t>
            </a:r>
            <a:r>
              <a:rPr lang="en-GB" sz="2800" b="1" i="1" dirty="0">
                <a:latin typeface="&amp;quot"/>
              </a:rPr>
              <a:t>was riding on the </a:t>
            </a:r>
            <a:r>
              <a:rPr lang="en-GB" sz="2800" b="1" i="1" dirty="0" smtClean="0">
                <a:latin typeface="&amp;quot"/>
              </a:rPr>
              <a:t>train, </a:t>
            </a:r>
            <a:r>
              <a:rPr lang="en-GB" sz="2800" i="1" dirty="0">
                <a:latin typeface="&amp;quot"/>
              </a:rPr>
              <a:t>had a large umbrella.</a:t>
            </a:r>
          </a:p>
          <a:p>
            <a:endParaRPr lang="en-GB" sz="2800" dirty="0">
              <a:solidFill>
                <a:schemeClr val="dk1"/>
              </a:solidFill>
            </a:endParaRPr>
          </a:p>
          <a:p>
            <a:endParaRPr lang="en-GB" dirty="0"/>
          </a:p>
        </p:txBody>
      </p:sp>
    </p:spTree>
    <p:extLst>
      <p:ext uri="{BB962C8B-B14F-4D97-AF65-F5344CB8AC3E}">
        <p14:creationId xmlns:p14="http://schemas.microsoft.com/office/powerpoint/2010/main" val="1589168276"/>
      </p:ext>
    </p:extLst>
  </p:cSld>
  <p:clrMapOvr>
    <a:masterClrMapping/>
  </p:clrMapOvr>
  <p:transition>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atin typeface="MV Boli" panose="02000500030200090000" pitchFamily="2" charset="0"/>
                <a:cs typeface="MV Boli" panose="02000500030200090000" pitchFamily="2" charset="0"/>
              </a:rPr>
              <a:t>Text</a:t>
            </a:r>
            <a:endParaRPr lang="en-GB" b="1" dirty="0">
              <a:latin typeface="MV Boli" panose="02000500030200090000" pitchFamily="2" charset="0"/>
              <a:cs typeface="MV Boli" panose="02000500030200090000" pitchFamily="2" charset="0"/>
            </a:endParaRPr>
          </a:p>
        </p:txBody>
      </p:sp>
      <p:sp>
        <p:nvSpPr>
          <p:cNvPr id="3" name="Content Placeholder 2"/>
          <p:cNvSpPr>
            <a:spLocks noGrp="1"/>
          </p:cNvSpPr>
          <p:nvPr>
            <p:ph idx="1"/>
          </p:nvPr>
        </p:nvSpPr>
        <p:spPr>
          <a:xfrm>
            <a:off x="609600" y="2129246"/>
            <a:ext cx="10972800" cy="4195354"/>
          </a:xfrm>
        </p:spPr>
        <p:txBody>
          <a:bodyPr>
            <a:normAutofit fontScale="92500" lnSpcReduction="10000"/>
          </a:bodyPr>
          <a:lstStyle/>
          <a:p>
            <a:r>
              <a:rPr lang="en-GB" sz="2400" dirty="0" smtClean="0">
                <a:latin typeface="&amp;quot"/>
              </a:rPr>
              <a:t>Using the past and the present tense correctly</a:t>
            </a:r>
          </a:p>
          <a:p>
            <a:endParaRPr lang="en-GB" sz="2400" dirty="0">
              <a:latin typeface="&amp;quot"/>
            </a:endParaRPr>
          </a:p>
          <a:p>
            <a:r>
              <a:rPr lang="en-GB" sz="2400" dirty="0" smtClean="0">
                <a:latin typeface="&amp;quot"/>
              </a:rPr>
              <a:t>Use paragraphs to group ideas together in a text with headings and subheading to aid presentation</a:t>
            </a:r>
          </a:p>
          <a:p>
            <a:endParaRPr lang="en-GB" sz="2400" dirty="0">
              <a:latin typeface="&amp;quot"/>
            </a:endParaRPr>
          </a:p>
          <a:p>
            <a:r>
              <a:rPr lang="en-GB" sz="2400" b="1" dirty="0">
                <a:solidFill>
                  <a:schemeClr val="dk1"/>
                </a:solidFill>
                <a:latin typeface="&amp;quot"/>
              </a:rPr>
              <a:t>Fronted</a:t>
            </a:r>
            <a:r>
              <a:rPr lang="en-GB" sz="2400" dirty="0">
                <a:solidFill>
                  <a:schemeClr val="dk1"/>
                </a:solidFill>
                <a:latin typeface="&amp;quot"/>
              </a:rPr>
              <a:t> </a:t>
            </a:r>
            <a:r>
              <a:rPr lang="en-GB" sz="2400" b="1" dirty="0">
                <a:solidFill>
                  <a:schemeClr val="dk1"/>
                </a:solidFill>
                <a:latin typeface="&amp;quot"/>
              </a:rPr>
              <a:t>adverbials </a:t>
            </a:r>
            <a:r>
              <a:rPr lang="en-GB" sz="2400" dirty="0">
                <a:solidFill>
                  <a:schemeClr val="dk1"/>
                </a:solidFill>
                <a:latin typeface="&amp;quot"/>
              </a:rPr>
              <a:t>[for example, </a:t>
            </a:r>
            <a:r>
              <a:rPr lang="en-GB" sz="2400" i="1" u="sng" dirty="0">
                <a:solidFill>
                  <a:schemeClr val="dk1"/>
                </a:solidFill>
                <a:latin typeface="&amp;quot"/>
              </a:rPr>
              <a:t>Later that day</a:t>
            </a:r>
            <a:r>
              <a:rPr lang="en-GB" sz="2400" dirty="0">
                <a:solidFill>
                  <a:schemeClr val="dk1"/>
                </a:solidFill>
                <a:latin typeface="&amp;quot"/>
              </a:rPr>
              <a:t>,</a:t>
            </a:r>
            <a:r>
              <a:rPr lang="en-GB" sz="2400" i="1" dirty="0">
                <a:solidFill>
                  <a:schemeClr val="dk1"/>
                </a:solidFill>
                <a:latin typeface="&amp;quot"/>
              </a:rPr>
              <a:t> I heard the bad news.</a:t>
            </a:r>
            <a:r>
              <a:rPr lang="en-GB" sz="2400" dirty="0">
                <a:solidFill>
                  <a:schemeClr val="dk1"/>
                </a:solidFill>
                <a:latin typeface="&amp;quot"/>
              </a:rPr>
              <a:t>]</a:t>
            </a:r>
            <a:endParaRPr lang="en-GB" sz="2400" dirty="0">
              <a:latin typeface="&amp;quot"/>
            </a:endParaRPr>
          </a:p>
          <a:p>
            <a:endParaRPr lang="en-GB" sz="2400" dirty="0" smtClean="0">
              <a:latin typeface="&amp;quot"/>
            </a:endParaRPr>
          </a:p>
          <a:p>
            <a:r>
              <a:rPr lang="en-GB" sz="2400" b="1" dirty="0">
                <a:solidFill>
                  <a:schemeClr val="dk1"/>
                </a:solidFill>
                <a:latin typeface="&amp;quot"/>
              </a:rPr>
              <a:t>adverbials</a:t>
            </a:r>
            <a:r>
              <a:rPr lang="en-GB" sz="2400" dirty="0">
                <a:solidFill>
                  <a:schemeClr val="dk1"/>
                </a:solidFill>
                <a:latin typeface="&amp;quot"/>
              </a:rPr>
              <a:t> such as </a:t>
            </a:r>
            <a:r>
              <a:rPr lang="en-GB" sz="2400" i="1" dirty="0">
                <a:solidFill>
                  <a:schemeClr val="dk1"/>
                </a:solidFill>
                <a:latin typeface="&amp;quot"/>
              </a:rPr>
              <a:t>on the other hand</a:t>
            </a:r>
            <a:r>
              <a:rPr lang="en-GB" sz="2400" dirty="0">
                <a:solidFill>
                  <a:schemeClr val="dk1"/>
                </a:solidFill>
                <a:latin typeface="&amp;quot"/>
              </a:rPr>
              <a:t>,</a:t>
            </a:r>
            <a:r>
              <a:rPr lang="en-GB" sz="2400" i="1" dirty="0">
                <a:solidFill>
                  <a:schemeClr val="dk1"/>
                </a:solidFill>
                <a:latin typeface="&amp;quot"/>
              </a:rPr>
              <a:t> in contrast</a:t>
            </a:r>
            <a:r>
              <a:rPr lang="en-GB" sz="2400" dirty="0">
                <a:solidFill>
                  <a:schemeClr val="dk1"/>
                </a:solidFill>
                <a:latin typeface="&amp;quot"/>
              </a:rPr>
              <a:t>,</a:t>
            </a:r>
            <a:r>
              <a:rPr lang="en-GB" sz="2400" i="1" dirty="0">
                <a:solidFill>
                  <a:schemeClr val="dk1"/>
                </a:solidFill>
                <a:latin typeface="&amp;quot"/>
              </a:rPr>
              <a:t> </a:t>
            </a:r>
            <a:r>
              <a:rPr lang="en-GB" sz="2400" dirty="0">
                <a:solidFill>
                  <a:schemeClr val="dk1"/>
                </a:solidFill>
                <a:latin typeface="&amp;quot"/>
              </a:rPr>
              <a:t>or </a:t>
            </a:r>
            <a:r>
              <a:rPr lang="en-GB" sz="2400" i="1" dirty="0">
                <a:solidFill>
                  <a:schemeClr val="dk1"/>
                </a:solidFill>
                <a:latin typeface="&amp;quot"/>
              </a:rPr>
              <a:t>as a consequence</a:t>
            </a:r>
            <a:r>
              <a:rPr lang="en-GB" sz="2400" dirty="0" smtClean="0">
                <a:solidFill>
                  <a:schemeClr val="dk1"/>
                </a:solidFill>
                <a:latin typeface="&amp;quot"/>
              </a:rPr>
              <a:t>],</a:t>
            </a:r>
          </a:p>
          <a:p>
            <a:pPr marL="0" indent="0">
              <a:buNone/>
            </a:pPr>
            <a:endParaRPr lang="en-GB" sz="2400" dirty="0">
              <a:solidFill>
                <a:schemeClr val="dk1"/>
              </a:solidFill>
              <a:latin typeface="&amp;quot"/>
            </a:endParaRPr>
          </a:p>
          <a:p>
            <a:r>
              <a:rPr lang="en-GB" sz="2400" dirty="0">
                <a:solidFill>
                  <a:schemeClr val="dk1"/>
                </a:solidFill>
                <a:latin typeface="&amp;quot"/>
              </a:rPr>
              <a:t>Layout devices [for example, headings, sub-headings, columns, bullets, or tables, to structure text]</a:t>
            </a:r>
            <a:endParaRPr lang="en-GB" sz="2400" dirty="0">
              <a:latin typeface="&amp;quot"/>
            </a:endParaRPr>
          </a:p>
          <a:p>
            <a:endParaRPr lang="en-GB" dirty="0"/>
          </a:p>
        </p:txBody>
      </p:sp>
    </p:spTree>
    <p:extLst>
      <p:ext uri="{BB962C8B-B14F-4D97-AF65-F5344CB8AC3E}">
        <p14:creationId xmlns:p14="http://schemas.microsoft.com/office/powerpoint/2010/main" val="579904681"/>
      </p:ext>
    </p:extLst>
  </p:cSld>
  <p:clrMapOvr>
    <a:masterClrMapping/>
  </p:clrMapOvr>
  <p:transition>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atin typeface="MV Boli" panose="02000500030200090000" pitchFamily="2" charset="0"/>
                <a:cs typeface="MV Boli" panose="02000500030200090000" pitchFamily="2" charset="0"/>
              </a:rPr>
              <a:t>Punctuation</a:t>
            </a:r>
            <a:endParaRPr lang="en-GB" b="1" dirty="0">
              <a:latin typeface="MV Boli" panose="02000500030200090000" pitchFamily="2" charset="0"/>
              <a:cs typeface="MV Boli" panose="02000500030200090000" pitchFamily="2" charset="0"/>
            </a:endParaRPr>
          </a:p>
        </p:txBody>
      </p:sp>
      <p:sp>
        <p:nvSpPr>
          <p:cNvPr id="3" name="Content Placeholder 2"/>
          <p:cNvSpPr>
            <a:spLocks noGrp="1"/>
          </p:cNvSpPr>
          <p:nvPr>
            <p:ph idx="1"/>
          </p:nvPr>
        </p:nvSpPr>
        <p:spPr>
          <a:xfrm>
            <a:off x="609600" y="2377440"/>
            <a:ext cx="10972800" cy="3947160"/>
          </a:xfrm>
        </p:spPr>
        <p:txBody>
          <a:bodyPr>
            <a:normAutofit fontScale="92500" lnSpcReduction="10000"/>
          </a:bodyPr>
          <a:lstStyle/>
          <a:p>
            <a:r>
              <a:rPr lang="en-GB" sz="2800" dirty="0" smtClean="0">
                <a:latin typeface="&amp;quot"/>
              </a:rPr>
              <a:t>Capital letters for names, full stops, exclamation marks and question marks</a:t>
            </a:r>
          </a:p>
          <a:p>
            <a:endParaRPr lang="en-GB" sz="2800" dirty="0" smtClean="0">
              <a:latin typeface="&amp;quot"/>
            </a:endParaRPr>
          </a:p>
          <a:p>
            <a:r>
              <a:rPr lang="en-GB" sz="2800" dirty="0" smtClean="0">
                <a:latin typeface="&amp;quot"/>
              </a:rPr>
              <a:t>Commas to separate items in a list</a:t>
            </a:r>
          </a:p>
          <a:p>
            <a:endParaRPr lang="en-GB" sz="2800" dirty="0" smtClean="0">
              <a:latin typeface="&amp;quot"/>
            </a:endParaRPr>
          </a:p>
          <a:p>
            <a:r>
              <a:rPr lang="en-GB" sz="2800" b="1" dirty="0">
                <a:solidFill>
                  <a:schemeClr val="dk1"/>
                </a:solidFill>
                <a:latin typeface="&amp;quot"/>
              </a:rPr>
              <a:t>Apostrophes</a:t>
            </a:r>
            <a:r>
              <a:rPr lang="en-GB" sz="2800" dirty="0">
                <a:solidFill>
                  <a:schemeClr val="dk1"/>
                </a:solidFill>
                <a:latin typeface="&amp;quot"/>
              </a:rPr>
              <a:t> to mark where letters are missing in spelling and to mark singular possession in nouns [for example, </a:t>
            </a:r>
            <a:r>
              <a:rPr lang="en-GB" sz="2800" i="1" dirty="0">
                <a:solidFill>
                  <a:schemeClr val="dk1"/>
                </a:solidFill>
                <a:latin typeface="&amp;quot"/>
              </a:rPr>
              <a:t>the girl’s name</a:t>
            </a:r>
            <a:r>
              <a:rPr lang="en-GB" sz="2800" dirty="0" smtClean="0">
                <a:solidFill>
                  <a:schemeClr val="dk1"/>
                </a:solidFill>
                <a:latin typeface="&amp;quot"/>
              </a:rPr>
              <a:t>]</a:t>
            </a:r>
          </a:p>
          <a:p>
            <a:endParaRPr lang="en-GB" sz="2800" dirty="0">
              <a:solidFill>
                <a:schemeClr val="dk1"/>
              </a:solidFill>
              <a:latin typeface="&amp;quot"/>
            </a:endParaRPr>
          </a:p>
          <a:p>
            <a:r>
              <a:rPr lang="en-GB" sz="2800" dirty="0">
                <a:solidFill>
                  <a:schemeClr val="dk1"/>
                </a:solidFill>
                <a:latin typeface="&amp;quot"/>
              </a:rPr>
              <a:t>I</a:t>
            </a:r>
            <a:r>
              <a:rPr lang="en-GB" sz="2800" dirty="0" smtClean="0">
                <a:solidFill>
                  <a:schemeClr val="dk1"/>
                </a:solidFill>
                <a:latin typeface="&amp;quot"/>
              </a:rPr>
              <a:t>nverted </a:t>
            </a:r>
            <a:r>
              <a:rPr lang="en-GB" sz="2800" dirty="0">
                <a:solidFill>
                  <a:schemeClr val="dk1"/>
                </a:solidFill>
                <a:latin typeface="&amp;quot"/>
              </a:rPr>
              <a:t>commas to </a:t>
            </a:r>
            <a:r>
              <a:rPr lang="en-GB" sz="2800" b="1" dirty="0">
                <a:solidFill>
                  <a:schemeClr val="dk1"/>
                </a:solidFill>
                <a:latin typeface="&amp;quot"/>
              </a:rPr>
              <a:t>punctuate</a:t>
            </a:r>
            <a:r>
              <a:rPr lang="en-GB" sz="2800" dirty="0">
                <a:solidFill>
                  <a:schemeClr val="dk1"/>
                </a:solidFill>
                <a:latin typeface="&amp;quot"/>
              </a:rPr>
              <a:t> direct speech</a:t>
            </a:r>
            <a:endParaRPr lang="en-GB" sz="2800" dirty="0">
              <a:latin typeface="&amp;quot"/>
            </a:endParaRPr>
          </a:p>
          <a:p>
            <a:endParaRPr lang="en-GB" sz="2800" dirty="0"/>
          </a:p>
          <a:p>
            <a:endParaRPr lang="en-GB" dirty="0" smtClean="0"/>
          </a:p>
          <a:p>
            <a:endParaRPr lang="en-GB" dirty="0"/>
          </a:p>
        </p:txBody>
      </p:sp>
    </p:spTree>
    <p:extLst>
      <p:ext uri="{BB962C8B-B14F-4D97-AF65-F5344CB8AC3E}">
        <p14:creationId xmlns:p14="http://schemas.microsoft.com/office/powerpoint/2010/main" val="2734548114"/>
      </p:ext>
    </p:extLst>
  </p:cSld>
  <p:clrMapOvr>
    <a:masterClrMapping/>
  </p:clrMapOvr>
  <p:transition>
    <p:cu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atin typeface="MV Boli" panose="02000500030200090000" pitchFamily="2" charset="0"/>
                <a:cs typeface="MV Boli" panose="02000500030200090000" pitchFamily="2" charset="0"/>
              </a:rPr>
              <a:t>Punctuation</a:t>
            </a:r>
            <a:endParaRPr lang="en-GB" b="1" dirty="0">
              <a:latin typeface="MV Boli" panose="02000500030200090000" pitchFamily="2" charset="0"/>
              <a:cs typeface="MV Boli" panose="02000500030200090000" pitchFamily="2" charset="0"/>
            </a:endParaRPr>
          </a:p>
        </p:txBody>
      </p:sp>
      <p:sp>
        <p:nvSpPr>
          <p:cNvPr id="3" name="Content Placeholder 2"/>
          <p:cNvSpPr>
            <a:spLocks noGrp="1"/>
          </p:cNvSpPr>
          <p:nvPr>
            <p:ph idx="1"/>
          </p:nvPr>
        </p:nvSpPr>
        <p:spPr>
          <a:xfrm>
            <a:off x="609600" y="2834640"/>
            <a:ext cx="10972800" cy="3489960"/>
          </a:xfrm>
        </p:spPr>
        <p:txBody>
          <a:bodyPr/>
          <a:lstStyle/>
          <a:p>
            <a:r>
              <a:rPr lang="en-GB" sz="2800" dirty="0" smtClean="0">
                <a:solidFill>
                  <a:schemeClr val="dk1"/>
                </a:solidFill>
                <a:latin typeface="&amp;quot"/>
              </a:rPr>
              <a:t>Commas to punctuate around a relative clause.eg </a:t>
            </a:r>
            <a:r>
              <a:rPr lang="en-GB" sz="2800" i="1" dirty="0" smtClean="0">
                <a:solidFill>
                  <a:schemeClr val="dk1"/>
                </a:solidFill>
                <a:latin typeface="&amp;quot"/>
              </a:rPr>
              <a:t>The </a:t>
            </a:r>
            <a:r>
              <a:rPr lang="en-GB" sz="2800" i="1" dirty="0">
                <a:solidFill>
                  <a:schemeClr val="dk1"/>
                </a:solidFill>
                <a:latin typeface="&amp;quot"/>
              </a:rPr>
              <a:t>boy, </a:t>
            </a:r>
            <a:r>
              <a:rPr lang="en-GB" sz="2800" i="1" dirty="0">
                <a:solidFill>
                  <a:srgbClr val="FF0000"/>
                </a:solidFill>
                <a:latin typeface="&amp;quot"/>
              </a:rPr>
              <a:t>who was tall for his age</a:t>
            </a:r>
            <a:r>
              <a:rPr lang="en-GB" sz="2800" i="1" dirty="0">
                <a:solidFill>
                  <a:schemeClr val="dk1"/>
                </a:solidFill>
                <a:latin typeface="&amp;quot"/>
              </a:rPr>
              <a:t>, was very good at netball. </a:t>
            </a:r>
          </a:p>
          <a:p>
            <a:endParaRPr lang="en-GB" sz="2800" dirty="0" smtClean="0">
              <a:latin typeface="&amp;quot"/>
            </a:endParaRPr>
          </a:p>
          <a:p>
            <a:r>
              <a:rPr lang="en-GB" sz="2800" dirty="0">
                <a:solidFill>
                  <a:schemeClr val="dk1"/>
                </a:solidFill>
                <a:latin typeface="&amp;quot"/>
              </a:rPr>
              <a:t>Use of the semi-colon, colon and dash to mark the boundary between independent </a:t>
            </a:r>
            <a:r>
              <a:rPr lang="en-GB" sz="2800" b="1" dirty="0">
                <a:solidFill>
                  <a:schemeClr val="dk1"/>
                </a:solidFill>
                <a:latin typeface="&amp;quot"/>
              </a:rPr>
              <a:t>clauses</a:t>
            </a:r>
            <a:r>
              <a:rPr lang="en-GB" sz="2800" dirty="0">
                <a:solidFill>
                  <a:schemeClr val="dk1"/>
                </a:solidFill>
                <a:latin typeface="&amp;quot"/>
              </a:rPr>
              <a:t> [for example, </a:t>
            </a:r>
            <a:r>
              <a:rPr lang="en-GB" sz="2800" i="1" dirty="0">
                <a:solidFill>
                  <a:schemeClr val="dk1"/>
                </a:solidFill>
                <a:latin typeface="&amp;quot"/>
              </a:rPr>
              <a:t>It’s raining; I’m fed up</a:t>
            </a:r>
            <a:r>
              <a:rPr lang="en-GB" sz="2800" dirty="0">
                <a:solidFill>
                  <a:schemeClr val="dk1"/>
                </a:solidFill>
                <a:latin typeface="&amp;quot"/>
              </a:rPr>
              <a:t>]</a:t>
            </a:r>
          </a:p>
          <a:p>
            <a:endParaRPr lang="en-GB" dirty="0"/>
          </a:p>
        </p:txBody>
      </p:sp>
    </p:spTree>
    <p:extLst>
      <p:ext uri="{BB962C8B-B14F-4D97-AF65-F5344CB8AC3E}">
        <p14:creationId xmlns:p14="http://schemas.microsoft.com/office/powerpoint/2010/main" val="4124264939"/>
      </p:ext>
    </p:extLst>
  </p:cSld>
  <p:clrMapOvr>
    <a:masterClrMapping/>
  </p:clrMapOvr>
  <p:transition>
    <p:cu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sz="6000" b="1" dirty="0" smtClean="0">
                <a:latin typeface="MV Boli" panose="02000500030200090000" pitchFamily="2" charset="0"/>
                <a:cs typeface="MV Boli" panose="02000500030200090000" pitchFamily="2" charset="0"/>
              </a:rPr>
              <a:t>Assessment Year 1</a:t>
            </a:r>
            <a:endParaRPr lang="en-GB" sz="6000" b="1" dirty="0">
              <a:latin typeface="MV Boli" panose="02000500030200090000" pitchFamily="2" charset="0"/>
              <a:cs typeface="MV Boli" panose="02000500030200090000" pitchFamily="2" charset="0"/>
            </a:endParaRPr>
          </a:p>
        </p:txBody>
      </p:sp>
      <p:sp>
        <p:nvSpPr>
          <p:cNvPr id="3" name="Content Placeholder 2"/>
          <p:cNvSpPr>
            <a:spLocks noGrp="1"/>
          </p:cNvSpPr>
          <p:nvPr>
            <p:ph idx="1"/>
          </p:nvPr>
        </p:nvSpPr>
        <p:spPr>
          <a:xfrm>
            <a:off x="609600" y="2573382"/>
            <a:ext cx="10972800" cy="3751217"/>
          </a:xfrm>
        </p:spPr>
        <p:txBody>
          <a:bodyPr>
            <a:normAutofit/>
          </a:bodyPr>
          <a:lstStyle/>
          <a:p>
            <a:pPr marL="0" indent="0">
              <a:buNone/>
            </a:pPr>
            <a:r>
              <a:rPr lang="en-GB" sz="4000" dirty="0" smtClean="0"/>
              <a:t>There is a phonics screening test for all pupils in Year 1 (and any in Year 2 who missed it in Year 1 or did not meet the standard in Year 1).</a:t>
            </a:r>
          </a:p>
          <a:p>
            <a:pPr marL="0" indent="0">
              <a:buNone/>
            </a:pPr>
            <a:endParaRPr lang="en-GB" sz="4000" dirty="0" smtClean="0"/>
          </a:p>
          <a:p>
            <a:pPr marL="0" indent="0">
              <a:buNone/>
            </a:pPr>
            <a:r>
              <a:rPr lang="en-GB" sz="4000" dirty="0" smtClean="0"/>
              <a:t>This takes place in June. </a:t>
            </a:r>
            <a:endParaRPr lang="en-GB" sz="4000" dirty="0"/>
          </a:p>
        </p:txBody>
      </p:sp>
    </p:spTree>
    <p:extLst>
      <p:ext uri="{BB962C8B-B14F-4D97-AF65-F5344CB8AC3E}">
        <p14:creationId xmlns:p14="http://schemas.microsoft.com/office/powerpoint/2010/main" val="3753970693"/>
      </p:ext>
    </p:extLst>
  </p:cSld>
  <p:clrMapOvr>
    <a:masterClrMapping/>
  </p:clrMapOvr>
  <p:transition>
    <p:cu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6000" b="1" dirty="0" smtClean="0">
                <a:latin typeface="MV Boli" panose="02000500030200090000" pitchFamily="2" charset="0"/>
                <a:cs typeface="MV Boli" panose="02000500030200090000" pitchFamily="2" charset="0"/>
              </a:rPr>
              <a:t>KS1 Assessment</a:t>
            </a:r>
            <a:endParaRPr lang="en-GB" sz="6000" b="1" dirty="0">
              <a:latin typeface="MV Boli" panose="02000500030200090000" pitchFamily="2" charset="0"/>
              <a:cs typeface="MV Boli" panose="02000500030200090000" pitchFamily="2" charset="0"/>
            </a:endParaRPr>
          </a:p>
        </p:txBody>
      </p:sp>
      <p:sp>
        <p:nvSpPr>
          <p:cNvPr id="3" name="Content Placeholder 2"/>
          <p:cNvSpPr>
            <a:spLocks noGrp="1"/>
          </p:cNvSpPr>
          <p:nvPr>
            <p:ph idx="1"/>
          </p:nvPr>
        </p:nvSpPr>
        <p:spPr>
          <a:xfrm>
            <a:off x="838200" y="2743200"/>
            <a:ext cx="10515600" cy="3124669"/>
          </a:xfrm>
        </p:spPr>
        <p:txBody>
          <a:bodyPr>
            <a:normAutofit/>
          </a:bodyPr>
          <a:lstStyle/>
          <a:p>
            <a:pPr marL="0" indent="0">
              <a:buNone/>
            </a:pPr>
            <a:r>
              <a:rPr lang="en-GB" dirty="0" smtClean="0">
                <a:latin typeface="&amp;quot"/>
              </a:rPr>
              <a:t>Paper 1: spelling consists of sentences to be read by the teacher and an answer booklet for pupils to write 20 spellings. </a:t>
            </a:r>
          </a:p>
          <a:p>
            <a:pPr marL="0" indent="0">
              <a:buNone/>
            </a:pPr>
            <a:endParaRPr lang="en-GB" dirty="0">
              <a:latin typeface="&amp;quot"/>
            </a:endParaRPr>
          </a:p>
          <a:p>
            <a:pPr marL="0" indent="0">
              <a:buNone/>
            </a:pPr>
            <a:r>
              <a:rPr lang="en-GB" dirty="0" smtClean="0">
                <a:latin typeface="&amp;quot"/>
              </a:rPr>
              <a:t>Paper 2: This is a combined question and answer booklet focusing on pupils’ knowledge of grammar, punctuation and vocabulary. The paper takes approximately 20 minutes to complete, but is not strictly timed. </a:t>
            </a:r>
            <a:endParaRPr lang="en-GB" dirty="0">
              <a:latin typeface="&amp;quot"/>
            </a:endParaRPr>
          </a:p>
        </p:txBody>
      </p:sp>
    </p:spTree>
    <p:extLst>
      <p:ext uri="{BB962C8B-B14F-4D97-AF65-F5344CB8AC3E}">
        <p14:creationId xmlns:p14="http://schemas.microsoft.com/office/powerpoint/2010/main" val="2562492897"/>
      </p:ext>
    </p:extLst>
  </p:cSld>
  <p:clrMapOvr>
    <a:masterClrMapping/>
  </p:clrMapOvr>
  <p:transition>
    <p:cu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6000" b="1" dirty="0" smtClean="0">
                <a:latin typeface="MV Boli" panose="02000500030200090000" pitchFamily="2" charset="0"/>
                <a:cs typeface="MV Boli" panose="02000500030200090000" pitchFamily="2" charset="0"/>
              </a:rPr>
              <a:t>KS2 Assessment</a:t>
            </a:r>
            <a:endParaRPr lang="en-GB" sz="6000" b="1" dirty="0">
              <a:latin typeface="MV Boli" panose="02000500030200090000" pitchFamily="2" charset="0"/>
              <a:cs typeface="MV Boli" panose="02000500030200090000" pitchFamily="2" charset="0"/>
            </a:endParaRPr>
          </a:p>
        </p:txBody>
      </p:sp>
      <p:sp>
        <p:nvSpPr>
          <p:cNvPr id="3" name="Content Placeholder 2"/>
          <p:cNvSpPr>
            <a:spLocks noGrp="1"/>
          </p:cNvSpPr>
          <p:nvPr>
            <p:ph idx="1"/>
          </p:nvPr>
        </p:nvSpPr>
        <p:spPr>
          <a:xfrm>
            <a:off x="838200" y="2050869"/>
            <a:ext cx="10515600" cy="4453447"/>
          </a:xfrm>
        </p:spPr>
        <p:txBody>
          <a:bodyPr>
            <a:normAutofit fontScale="92500" lnSpcReduction="20000"/>
          </a:bodyPr>
          <a:lstStyle/>
          <a:p>
            <a:pPr marL="0" indent="0">
              <a:buNone/>
            </a:pPr>
            <a:r>
              <a:rPr lang="en-GB" sz="3200" dirty="0" smtClean="0">
                <a:latin typeface="&amp;quot"/>
              </a:rPr>
              <a:t>There is an English grammar, punctuation and spelling test as part of SATs for Year 6 which take place in May. </a:t>
            </a:r>
          </a:p>
          <a:p>
            <a:pPr marL="0" indent="0">
              <a:buNone/>
            </a:pPr>
            <a:endParaRPr lang="en-GB" sz="3200" dirty="0" smtClean="0">
              <a:latin typeface="&amp;quot"/>
            </a:endParaRPr>
          </a:p>
          <a:p>
            <a:pPr marL="0" indent="0">
              <a:buNone/>
            </a:pPr>
            <a:r>
              <a:rPr lang="en-GB" sz="3200" b="1" dirty="0" smtClean="0">
                <a:latin typeface="&amp;quot"/>
              </a:rPr>
              <a:t>Paper 1</a:t>
            </a:r>
            <a:r>
              <a:rPr lang="en-GB" sz="3200" dirty="0" smtClean="0">
                <a:latin typeface="&amp;quot"/>
              </a:rPr>
              <a:t>:  is a combined question and answer booklet. Pupils will have 45 minutes to answer the questions, which are worth 50 marks in total. </a:t>
            </a:r>
          </a:p>
          <a:p>
            <a:pPr marL="0" indent="0">
              <a:buNone/>
            </a:pPr>
            <a:endParaRPr lang="en-GB" sz="3200" dirty="0" smtClean="0">
              <a:latin typeface="&amp;quot"/>
            </a:endParaRPr>
          </a:p>
          <a:p>
            <a:pPr marL="0" indent="0">
              <a:buNone/>
            </a:pPr>
            <a:r>
              <a:rPr lang="en-GB" sz="3200" b="1" dirty="0" smtClean="0">
                <a:latin typeface="&amp;quot"/>
              </a:rPr>
              <a:t>Paper 2</a:t>
            </a:r>
            <a:r>
              <a:rPr lang="en-GB" sz="3200" dirty="0" smtClean="0">
                <a:latin typeface="&amp;quot"/>
              </a:rPr>
              <a:t>: spelling consists of a test transcript to be read by the test administrator and an answer booklet for pupils to write 20 spellings. The spellings are worth 20 marks in total. </a:t>
            </a:r>
            <a:endParaRPr lang="en-GB" sz="3200" dirty="0">
              <a:latin typeface="&amp;quot"/>
            </a:endParaRPr>
          </a:p>
        </p:txBody>
      </p:sp>
    </p:spTree>
    <p:extLst>
      <p:ext uri="{BB962C8B-B14F-4D97-AF65-F5344CB8AC3E}">
        <p14:creationId xmlns:p14="http://schemas.microsoft.com/office/powerpoint/2010/main" val="1662916651"/>
      </p:ext>
    </p:extLst>
  </p:cSld>
  <p:clrMapOvr>
    <a:masterClrMapping/>
  </p:clrMapOvr>
  <p:transition>
    <p:cu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ctr"/>
            <a:r>
              <a:rPr lang="en-GB" sz="5400" b="1" dirty="0" smtClean="0">
                <a:latin typeface="MV Boli" panose="02000500030200090000" pitchFamily="2" charset="0"/>
                <a:cs typeface="MV Boli" panose="02000500030200090000" pitchFamily="2" charset="0"/>
              </a:rPr>
              <a:t>How can you support your child?</a:t>
            </a:r>
            <a:endParaRPr lang="en-GB" sz="5400" b="1" dirty="0">
              <a:latin typeface="MV Boli" panose="02000500030200090000" pitchFamily="2" charset="0"/>
              <a:cs typeface="MV Boli" panose="02000500030200090000" pitchFamily="2" charset="0"/>
            </a:endParaRPr>
          </a:p>
        </p:txBody>
      </p:sp>
      <p:sp>
        <p:nvSpPr>
          <p:cNvPr id="3" name="Content Placeholder 2"/>
          <p:cNvSpPr>
            <a:spLocks noGrp="1"/>
          </p:cNvSpPr>
          <p:nvPr>
            <p:ph idx="1"/>
          </p:nvPr>
        </p:nvSpPr>
        <p:spPr/>
        <p:txBody>
          <a:bodyPr>
            <a:noAutofit/>
          </a:bodyPr>
          <a:lstStyle/>
          <a:p>
            <a:pPr marL="0" indent="0">
              <a:buNone/>
            </a:pPr>
            <a:r>
              <a:rPr lang="en-GB" sz="2800" dirty="0" smtClean="0">
                <a:latin typeface="&amp;quot"/>
              </a:rPr>
              <a:t>One of the key things you can do to support your child with their spelling, punctuation and grammar is to read with them. </a:t>
            </a:r>
          </a:p>
          <a:p>
            <a:pPr marL="0" indent="0">
              <a:buNone/>
            </a:pPr>
            <a:endParaRPr lang="en-GB" sz="2800" dirty="0" smtClean="0">
              <a:latin typeface="&amp;quot"/>
            </a:endParaRPr>
          </a:p>
          <a:p>
            <a:pPr marL="0" indent="0">
              <a:buNone/>
            </a:pPr>
            <a:r>
              <a:rPr lang="en-GB" sz="2800" dirty="0" smtClean="0">
                <a:latin typeface="&amp;quot"/>
              </a:rPr>
              <a:t>It doesn’t matter too much what you read but it should give your child an opportunity to come across new vocabulary. It is really important to take the time to discuss new vocabulary with your child.</a:t>
            </a:r>
          </a:p>
          <a:p>
            <a:pPr marL="0" indent="0">
              <a:buNone/>
            </a:pPr>
            <a:r>
              <a:rPr lang="en-GB" sz="2800" dirty="0" smtClean="0">
                <a:latin typeface="&amp;quot"/>
              </a:rPr>
              <a:t> </a:t>
            </a:r>
          </a:p>
          <a:p>
            <a:pPr marL="0" indent="0">
              <a:buNone/>
            </a:pPr>
            <a:r>
              <a:rPr lang="en-GB" sz="2800" dirty="0" smtClean="0">
                <a:latin typeface="&amp;quot"/>
              </a:rPr>
              <a:t>Notice punctuation in what you read together and talk about it.</a:t>
            </a:r>
          </a:p>
          <a:p>
            <a:pPr marL="0" indent="0">
              <a:buNone/>
            </a:pPr>
            <a:r>
              <a:rPr lang="en-GB" sz="2800" dirty="0" smtClean="0">
                <a:latin typeface="&amp;quot"/>
              </a:rPr>
              <a:t>Notice unusual spellings and talk about them. </a:t>
            </a:r>
          </a:p>
        </p:txBody>
      </p:sp>
    </p:spTree>
    <p:extLst>
      <p:ext uri="{BB962C8B-B14F-4D97-AF65-F5344CB8AC3E}">
        <p14:creationId xmlns:p14="http://schemas.microsoft.com/office/powerpoint/2010/main" val="2748045193"/>
      </p:ext>
    </p:extLst>
  </p:cSld>
  <p:clrMapOvr>
    <a:masterClrMapping/>
  </p:clrMapOvr>
  <p:transition>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6000" b="1" dirty="0" smtClean="0">
                <a:latin typeface="MV Boli" panose="02000500030200090000" pitchFamily="2" charset="0"/>
                <a:cs typeface="MV Boli" panose="02000500030200090000" pitchFamily="2" charset="0"/>
              </a:rPr>
              <a:t>Please seek our help</a:t>
            </a:r>
            <a:endParaRPr lang="en-GB" sz="6000" b="1" dirty="0">
              <a:latin typeface="MV Boli" panose="02000500030200090000" pitchFamily="2" charset="0"/>
              <a:cs typeface="MV Boli" panose="02000500030200090000" pitchFamily="2" charset="0"/>
            </a:endParaRPr>
          </a:p>
        </p:txBody>
      </p:sp>
      <p:sp>
        <p:nvSpPr>
          <p:cNvPr id="3" name="Content Placeholder 2"/>
          <p:cNvSpPr>
            <a:spLocks noGrp="1"/>
          </p:cNvSpPr>
          <p:nvPr>
            <p:ph idx="1"/>
          </p:nvPr>
        </p:nvSpPr>
        <p:spPr/>
        <p:txBody>
          <a:bodyPr>
            <a:normAutofit fontScale="85000" lnSpcReduction="10000"/>
          </a:bodyPr>
          <a:lstStyle/>
          <a:p>
            <a:pPr marL="0" indent="0">
              <a:buNone/>
            </a:pPr>
            <a:r>
              <a:rPr lang="en-GB" sz="3500" dirty="0" smtClean="0">
                <a:latin typeface="&amp;quot"/>
              </a:rPr>
              <a:t>Please don’t be afraid to ask us what something means – we all had to learn it all too and we will never be judging you. </a:t>
            </a:r>
          </a:p>
          <a:p>
            <a:pPr marL="0" indent="0">
              <a:buNone/>
            </a:pPr>
            <a:endParaRPr lang="en-GB" sz="3500" dirty="0" smtClean="0">
              <a:latin typeface="&amp;quot"/>
            </a:endParaRPr>
          </a:p>
          <a:p>
            <a:pPr marL="0" indent="0">
              <a:buNone/>
            </a:pPr>
            <a:r>
              <a:rPr lang="en-GB" sz="3500" dirty="0" smtClean="0">
                <a:latin typeface="&amp;quot"/>
              </a:rPr>
              <a:t>The internet can help you:</a:t>
            </a:r>
          </a:p>
          <a:p>
            <a:pPr marL="0" indent="0">
              <a:buNone/>
            </a:pPr>
            <a:r>
              <a:rPr lang="en-GB" sz="3500" dirty="0" smtClean="0">
                <a:solidFill>
                  <a:schemeClr val="accent1">
                    <a:lumMod val="75000"/>
                  </a:schemeClr>
                </a:solidFill>
                <a:latin typeface="&amp;quot"/>
                <a:hlinkClick r:id="rId2"/>
              </a:rPr>
              <a:t>https://www.theschoolrun.com/primary-grammar-glossary-for-parents</a:t>
            </a:r>
            <a:endParaRPr lang="en-GB" sz="3500" dirty="0" smtClean="0">
              <a:solidFill>
                <a:schemeClr val="accent1">
                  <a:lumMod val="75000"/>
                </a:schemeClr>
              </a:solidFill>
              <a:latin typeface="&amp;quot"/>
            </a:endParaRPr>
          </a:p>
          <a:p>
            <a:pPr marL="0" indent="0">
              <a:buNone/>
            </a:pPr>
            <a:endParaRPr lang="en-GB" sz="3500" dirty="0" smtClean="0">
              <a:solidFill>
                <a:schemeClr val="accent1">
                  <a:lumMod val="75000"/>
                </a:schemeClr>
              </a:solidFill>
              <a:latin typeface="&amp;quot"/>
            </a:endParaRPr>
          </a:p>
          <a:p>
            <a:pPr marL="0" indent="0">
              <a:buNone/>
            </a:pPr>
            <a:r>
              <a:rPr lang="en-GB" sz="3500" dirty="0" smtClean="0">
                <a:latin typeface="&amp;quot"/>
              </a:rPr>
              <a:t>There are grammar dictionaries you can buy that are very useful – we like the one by Oxford Primary</a:t>
            </a:r>
          </a:p>
          <a:p>
            <a:pPr marL="0" indent="0">
              <a:buNone/>
            </a:pPr>
            <a:endParaRPr lang="en-GB" sz="4400" dirty="0"/>
          </a:p>
        </p:txBody>
      </p:sp>
    </p:spTree>
    <p:extLst>
      <p:ext uri="{BB962C8B-B14F-4D97-AF65-F5344CB8AC3E}">
        <p14:creationId xmlns:p14="http://schemas.microsoft.com/office/powerpoint/2010/main" val="2454670920"/>
      </p:ext>
    </p:extLst>
  </p:cSld>
  <p:clrMapOvr>
    <a:masterClrMapping/>
  </p:clrMapOvr>
  <p:transition>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5400" b="1" dirty="0">
                <a:latin typeface="MV Boli" panose="02000500030200090000" pitchFamily="2" charset="0"/>
                <a:cs typeface="MV Boli" panose="02000500030200090000" pitchFamily="2" charset="0"/>
              </a:rPr>
              <a:t>This is a partnership</a:t>
            </a:r>
          </a:p>
        </p:txBody>
      </p:sp>
      <p:sp>
        <p:nvSpPr>
          <p:cNvPr id="3" name="Content Placeholder 2"/>
          <p:cNvSpPr>
            <a:spLocks noGrp="1"/>
          </p:cNvSpPr>
          <p:nvPr>
            <p:ph idx="1"/>
          </p:nvPr>
        </p:nvSpPr>
        <p:spPr/>
        <p:txBody>
          <a:bodyPr/>
          <a:lstStyle/>
          <a:p>
            <a:r>
              <a:rPr lang="en-GB" sz="3600" dirty="0">
                <a:latin typeface="+mj-lt"/>
              </a:rPr>
              <a:t>If you need help or support please come in and ask, working together provides the best opportunities for your children .</a:t>
            </a:r>
          </a:p>
          <a:p>
            <a:endParaRPr lang="en-GB" dirty="0"/>
          </a:p>
        </p:txBody>
      </p:sp>
      <p:pic>
        <p:nvPicPr>
          <p:cNvPr id="5" name="Picture 2" descr="http://www.apostolic-church.org/blog/wp-content/uploads/2011/08/partnership.jpg"/>
          <p:cNvPicPr>
            <a:picLocks noChangeAspect="1" noChangeArrowheads="1"/>
          </p:cNvPicPr>
          <p:nvPr/>
        </p:nvPicPr>
        <p:blipFill>
          <a:blip r:embed="rId2" cstate="print"/>
          <a:srcRect/>
          <a:stretch>
            <a:fillRect/>
          </a:stretch>
        </p:blipFill>
        <p:spPr bwMode="auto">
          <a:xfrm rot="5400000">
            <a:off x="4718304" y="2662210"/>
            <a:ext cx="2755392" cy="3936274"/>
          </a:xfrm>
          <a:prstGeom prst="rect">
            <a:avLst/>
          </a:prstGeom>
          <a:noFill/>
        </p:spPr>
      </p:pic>
    </p:spTree>
    <p:extLst>
      <p:ext uri="{BB962C8B-B14F-4D97-AF65-F5344CB8AC3E}">
        <p14:creationId xmlns:p14="http://schemas.microsoft.com/office/powerpoint/2010/main" val="609221608"/>
      </p:ext>
    </p:extLst>
  </p:cSld>
  <p:clrMapOvr>
    <a:masterClrMapping/>
  </p:clrMapOvr>
  <p:transition>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MV Boli" panose="02000500030200090000" pitchFamily="2" charset="0"/>
                <a:cs typeface="MV Boli" panose="02000500030200090000" pitchFamily="2" charset="0"/>
              </a:rPr>
              <a:t>How you can support your child</a:t>
            </a:r>
          </a:p>
        </p:txBody>
      </p:sp>
      <p:sp>
        <p:nvSpPr>
          <p:cNvPr id="3" name="Content Placeholder 2"/>
          <p:cNvSpPr>
            <a:spLocks noGrp="1"/>
          </p:cNvSpPr>
          <p:nvPr>
            <p:ph idx="1"/>
          </p:nvPr>
        </p:nvSpPr>
        <p:spPr>
          <a:xfrm>
            <a:off x="609600" y="2233748"/>
            <a:ext cx="10972800" cy="4090851"/>
          </a:xfrm>
        </p:spPr>
        <p:txBody>
          <a:bodyPr/>
          <a:lstStyle/>
          <a:p>
            <a:pPr lvl="0">
              <a:buClr>
                <a:srgbClr val="0BD0D9"/>
              </a:buClr>
            </a:pPr>
            <a:r>
              <a:rPr lang="en-GB" sz="3200" dirty="0">
                <a:solidFill>
                  <a:prstClr val="black"/>
                </a:solidFill>
                <a:latin typeface="&amp;quot"/>
              </a:rPr>
              <a:t>Talking about learning is one of the most important things you can do. Once children begin to grasp the idea that they are learning it opens the door to more learning opportunities.</a:t>
            </a:r>
          </a:p>
          <a:p>
            <a:endParaRPr lang="en-GB" dirty="0"/>
          </a:p>
        </p:txBody>
      </p:sp>
      <p:pic>
        <p:nvPicPr>
          <p:cNvPr id="4" name="Picture 2" descr="http://www.calmigranted.org/courses/TABE/readingwithchildren.jpg"/>
          <p:cNvPicPr>
            <a:picLocks noChangeAspect="1" noChangeArrowheads="1"/>
          </p:cNvPicPr>
          <p:nvPr/>
        </p:nvPicPr>
        <p:blipFill>
          <a:blip r:embed="rId2" cstate="print"/>
          <a:srcRect/>
          <a:stretch>
            <a:fillRect/>
          </a:stretch>
        </p:blipFill>
        <p:spPr bwMode="auto">
          <a:xfrm>
            <a:off x="3947457" y="3717032"/>
            <a:ext cx="3384376" cy="2921845"/>
          </a:xfrm>
          <a:prstGeom prst="rect">
            <a:avLst/>
          </a:prstGeom>
          <a:noFill/>
        </p:spPr>
      </p:pic>
    </p:spTree>
    <p:extLst>
      <p:ext uri="{BB962C8B-B14F-4D97-AF65-F5344CB8AC3E}">
        <p14:creationId xmlns:p14="http://schemas.microsoft.com/office/powerpoint/2010/main" val="3128835289"/>
      </p:ext>
    </p:extLst>
  </p:cSld>
  <p:clrMapOvr>
    <a:masterClrMapping/>
  </p:clrMapOvr>
  <p:transition>
    <p:cut/>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latin typeface="MV Boli" panose="02000500030200090000" pitchFamily="2" charset="0"/>
                <a:cs typeface="MV Boli" panose="02000500030200090000" pitchFamily="2" charset="0"/>
              </a:rPr>
              <a:t>Please collect your child from class</a:t>
            </a:r>
            <a:endParaRPr lang="en-GB" b="1" dirty="0">
              <a:latin typeface="MV Boli" panose="02000500030200090000" pitchFamily="2" charset="0"/>
              <a:cs typeface="MV Boli" panose="02000500030200090000" pitchFamily="2" charset="0"/>
            </a:endParaRPr>
          </a:p>
        </p:txBody>
      </p:sp>
      <p:sp>
        <p:nvSpPr>
          <p:cNvPr id="3" name="Content Placeholder 2"/>
          <p:cNvSpPr>
            <a:spLocks noGrp="1"/>
          </p:cNvSpPr>
          <p:nvPr>
            <p:ph idx="1"/>
          </p:nvPr>
        </p:nvSpPr>
        <p:spPr/>
        <p:txBody>
          <a:bodyPr/>
          <a:lstStyle/>
          <a:p>
            <a:r>
              <a:rPr lang="en-GB" dirty="0" smtClean="0">
                <a:latin typeface="&amp;quot"/>
              </a:rPr>
              <a:t>Have a look around all the activities available – not just the ones from your child’s class</a:t>
            </a:r>
          </a:p>
          <a:p>
            <a:endParaRPr lang="en-GB" dirty="0">
              <a:latin typeface="&amp;quot"/>
            </a:endParaRPr>
          </a:p>
          <a:p>
            <a:r>
              <a:rPr lang="en-GB" dirty="0" smtClean="0">
                <a:latin typeface="&amp;quot"/>
              </a:rPr>
              <a:t>Play a game or have a go…</a:t>
            </a:r>
          </a:p>
          <a:p>
            <a:endParaRPr lang="en-GB" dirty="0">
              <a:latin typeface="&amp;quot"/>
            </a:endParaRPr>
          </a:p>
          <a:p>
            <a:r>
              <a:rPr lang="en-GB" dirty="0" smtClean="0">
                <a:latin typeface="&amp;quot"/>
              </a:rPr>
              <a:t>When you have finished looking, learning and playing…..you can go home. (remember to collect your things from the classroom!)</a:t>
            </a:r>
          </a:p>
          <a:p>
            <a:endParaRPr lang="en-GB" dirty="0">
              <a:latin typeface="&amp;quot"/>
            </a:endParaRPr>
          </a:p>
          <a:p>
            <a:r>
              <a:rPr lang="en-GB" dirty="0" smtClean="0">
                <a:latin typeface="&amp;quot"/>
              </a:rPr>
              <a:t>Thank you for </a:t>
            </a:r>
            <a:r>
              <a:rPr lang="en-GB" smtClean="0">
                <a:latin typeface="&amp;quot"/>
              </a:rPr>
              <a:t>coming along.</a:t>
            </a:r>
            <a:endParaRPr lang="en-GB">
              <a:latin typeface="&amp;quot"/>
            </a:endParaRPr>
          </a:p>
        </p:txBody>
      </p:sp>
    </p:spTree>
    <p:extLst>
      <p:ext uri="{BB962C8B-B14F-4D97-AF65-F5344CB8AC3E}">
        <p14:creationId xmlns:p14="http://schemas.microsoft.com/office/powerpoint/2010/main" val="1006570298"/>
      </p:ext>
    </p:extLst>
  </p:cSld>
  <p:clrMapOvr>
    <a:masterClrMapping/>
  </p:clrMapOvr>
  <p:transition>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latin typeface="MV Boli" panose="02000500030200090000" pitchFamily="2" charset="0"/>
                <a:cs typeface="MV Boli" panose="02000500030200090000" pitchFamily="2" charset="0"/>
              </a:rPr>
              <a:t>It should be fun!!!</a:t>
            </a:r>
          </a:p>
        </p:txBody>
      </p:sp>
      <p:sp>
        <p:nvSpPr>
          <p:cNvPr id="3" name="Content Placeholder 2"/>
          <p:cNvSpPr>
            <a:spLocks noGrp="1"/>
          </p:cNvSpPr>
          <p:nvPr>
            <p:ph idx="1"/>
          </p:nvPr>
        </p:nvSpPr>
        <p:spPr>
          <a:xfrm>
            <a:off x="609600" y="2481942"/>
            <a:ext cx="10972800" cy="3842657"/>
          </a:xfrm>
        </p:spPr>
        <p:txBody>
          <a:bodyPr/>
          <a:lstStyle/>
          <a:p>
            <a:r>
              <a:rPr lang="en-GB" sz="3600" dirty="0">
                <a:latin typeface="+mj-lt"/>
              </a:rPr>
              <a:t>Short and sweet – please don’t labour over </a:t>
            </a:r>
            <a:r>
              <a:rPr lang="en-GB" sz="3600" dirty="0" smtClean="0">
                <a:latin typeface="+mj-lt"/>
              </a:rPr>
              <a:t>activities </a:t>
            </a:r>
            <a:r>
              <a:rPr lang="en-GB" sz="3600" dirty="0">
                <a:latin typeface="+mj-lt"/>
              </a:rPr>
              <a:t>at home, we are trying to instil a love of learning</a:t>
            </a:r>
            <a:r>
              <a:rPr lang="en-GB" sz="3600" dirty="0" smtClean="0">
                <a:latin typeface="+mj-lt"/>
              </a:rPr>
              <a:t>. If you can find an app or a game to help them learn it will make it much more enjoyable.</a:t>
            </a:r>
            <a:endParaRPr lang="en-GB" sz="3600" dirty="0">
              <a:latin typeface="+mj-lt"/>
            </a:endParaRPr>
          </a:p>
          <a:p>
            <a:endParaRPr lang="en-GB" dirty="0"/>
          </a:p>
        </p:txBody>
      </p:sp>
      <p:pic>
        <p:nvPicPr>
          <p:cNvPr id="4" name="Picture 3"/>
          <p:cNvPicPr>
            <a:picLocks noChangeAspect="1"/>
          </p:cNvPicPr>
          <p:nvPr/>
        </p:nvPicPr>
        <p:blipFill>
          <a:blip r:embed="rId2"/>
          <a:stretch>
            <a:fillRect/>
          </a:stretch>
        </p:blipFill>
        <p:spPr>
          <a:xfrm>
            <a:off x="6599668" y="4403270"/>
            <a:ext cx="2859272" cy="2286198"/>
          </a:xfrm>
          <a:prstGeom prst="rect">
            <a:avLst/>
          </a:prstGeom>
        </p:spPr>
      </p:pic>
    </p:spTree>
    <p:extLst>
      <p:ext uri="{BB962C8B-B14F-4D97-AF65-F5344CB8AC3E}">
        <p14:creationId xmlns:p14="http://schemas.microsoft.com/office/powerpoint/2010/main" val="1499379413"/>
      </p:ext>
    </p:extLst>
  </p:cSld>
  <p:clrMapOvr>
    <a:masterClrMapping/>
  </p:clrMapOvr>
  <p:transition>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GB" sz="6000" b="1" dirty="0" smtClean="0">
                <a:latin typeface="MV Boli" panose="02000500030200090000" pitchFamily="2" charset="0"/>
                <a:cs typeface="MV Boli" panose="02000500030200090000" pitchFamily="2" charset="0"/>
              </a:rPr>
              <a:t>How do we teach grammar?</a:t>
            </a:r>
            <a:endParaRPr lang="en-GB" sz="6000" b="1" dirty="0">
              <a:latin typeface="MV Boli" panose="02000500030200090000" pitchFamily="2" charset="0"/>
              <a:cs typeface="MV Boli" panose="02000500030200090000" pitchFamily="2" charset="0"/>
            </a:endParaRPr>
          </a:p>
        </p:txBody>
      </p:sp>
      <p:sp>
        <p:nvSpPr>
          <p:cNvPr id="3" name="Content Placeholder 2"/>
          <p:cNvSpPr>
            <a:spLocks noGrp="1"/>
          </p:cNvSpPr>
          <p:nvPr>
            <p:ph idx="1"/>
          </p:nvPr>
        </p:nvSpPr>
        <p:spPr>
          <a:xfrm>
            <a:off x="609600" y="2521130"/>
            <a:ext cx="10972800" cy="3803469"/>
          </a:xfrm>
        </p:spPr>
        <p:txBody>
          <a:bodyPr>
            <a:normAutofit/>
          </a:bodyPr>
          <a:lstStyle/>
          <a:p>
            <a:pPr marL="0" indent="0">
              <a:buNone/>
            </a:pPr>
            <a:r>
              <a:rPr lang="en-GB" sz="3200" dirty="0" smtClean="0">
                <a:latin typeface="&amp;quot"/>
              </a:rPr>
              <a:t>Grammar and punctuation are taught as part of the teaching units around quality texts in English in all classes. </a:t>
            </a:r>
          </a:p>
          <a:p>
            <a:pPr marL="0" indent="0">
              <a:buNone/>
            </a:pPr>
            <a:endParaRPr lang="en-GB" sz="3200" dirty="0">
              <a:latin typeface="&amp;quot"/>
            </a:endParaRPr>
          </a:p>
          <a:p>
            <a:pPr marL="0" indent="0">
              <a:buNone/>
            </a:pPr>
            <a:r>
              <a:rPr lang="en-GB" sz="3200" dirty="0" smtClean="0">
                <a:latin typeface="&amp;quot"/>
              </a:rPr>
              <a:t>We have a programme of skills that are taught throughout the year, a few each term, which build up gradually. </a:t>
            </a:r>
            <a:endParaRPr lang="en-GB" sz="3200" dirty="0">
              <a:latin typeface="&amp;quot"/>
            </a:endParaRPr>
          </a:p>
        </p:txBody>
      </p:sp>
    </p:spTree>
    <p:extLst>
      <p:ext uri="{BB962C8B-B14F-4D97-AF65-F5344CB8AC3E}">
        <p14:creationId xmlns:p14="http://schemas.microsoft.com/office/powerpoint/2010/main" val="454133517"/>
      </p:ext>
    </p:extLst>
  </p:cSld>
  <p:clrMapOvr>
    <a:masterClrMapping/>
  </p:clrMapOvr>
  <p:transition>
    <p:cu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6000" b="1" dirty="0" smtClean="0">
                <a:latin typeface="MV Boli" panose="02000500030200090000" pitchFamily="2" charset="0"/>
                <a:cs typeface="MV Boli" panose="02000500030200090000" pitchFamily="2" charset="0"/>
              </a:rPr>
              <a:t>Try, Use, Prove</a:t>
            </a:r>
            <a:endParaRPr lang="en-GB" sz="6000" b="1" dirty="0">
              <a:latin typeface="MV Boli" panose="02000500030200090000" pitchFamily="2" charset="0"/>
              <a:cs typeface="MV Boli" panose="02000500030200090000" pitchFamily="2" charset="0"/>
            </a:endParaRPr>
          </a:p>
        </p:txBody>
      </p:sp>
      <p:sp>
        <p:nvSpPr>
          <p:cNvPr id="3" name="Content Placeholder 2"/>
          <p:cNvSpPr>
            <a:spLocks noGrp="1"/>
          </p:cNvSpPr>
          <p:nvPr>
            <p:ph idx="1"/>
          </p:nvPr>
        </p:nvSpPr>
        <p:spPr>
          <a:xfrm>
            <a:off x="838200" y="2170595"/>
            <a:ext cx="10515600" cy="4351338"/>
          </a:xfrm>
        </p:spPr>
        <p:txBody>
          <a:bodyPr>
            <a:normAutofit lnSpcReduction="10000"/>
          </a:bodyPr>
          <a:lstStyle/>
          <a:p>
            <a:pPr marL="0" indent="0">
              <a:buNone/>
            </a:pPr>
            <a:r>
              <a:rPr lang="en-GB" dirty="0" smtClean="0">
                <a:latin typeface="&amp;quot"/>
              </a:rPr>
              <a:t>When teaching a grammar skill we try wherever possible to link it to our quality texts but there will be some element of discrete learning.</a:t>
            </a:r>
          </a:p>
          <a:p>
            <a:pPr marL="0" indent="0">
              <a:buNone/>
            </a:pPr>
            <a:endParaRPr lang="en-GB" dirty="0">
              <a:latin typeface="&amp;quot"/>
            </a:endParaRPr>
          </a:p>
          <a:p>
            <a:pPr marL="0" indent="0">
              <a:buNone/>
            </a:pPr>
            <a:r>
              <a:rPr lang="en-GB" dirty="0" smtClean="0">
                <a:solidFill>
                  <a:srgbClr val="FF0000"/>
                </a:solidFill>
                <a:latin typeface="&amp;quot"/>
              </a:rPr>
              <a:t>Try – this is where we model and teach the skill and do some with lots of teacher support</a:t>
            </a:r>
          </a:p>
          <a:p>
            <a:pPr marL="0" indent="0">
              <a:buNone/>
            </a:pPr>
            <a:r>
              <a:rPr lang="en-GB" dirty="0" smtClean="0">
                <a:solidFill>
                  <a:srgbClr val="00B050"/>
                </a:solidFill>
                <a:latin typeface="&amp;quot"/>
              </a:rPr>
              <a:t>Use – this will closely follow the try session, usually the next day, and involves applying the skill taught in a different (similar) context with less support</a:t>
            </a:r>
          </a:p>
          <a:p>
            <a:pPr marL="0" indent="0">
              <a:buNone/>
            </a:pPr>
            <a:r>
              <a:rPr lang="en-GB" dirty="0" smtClean="0">
                <a:solidFill>
                  <a:srgbClr val="0070C0"/>
                </a:solidFill>
                <a:latin typeface="&amp;quot"/>
              </a:rPr>
              <a:t>Prove – this is where the children are encouraged to use the skills taught independently and with no additional input to prove they have mastered the skill</a:t>
            </a:r>
          </a:p>
          <a:p>
            <a:pPr marL="0" indent="0">
              <a:buNone/>
            </a:pPr>
            <a:endParaRPr lang="en-GB" dirty="0"/>
          </a:p>
          <a:p>
            <a:pPr marL="0" indent="0">
              <a:buNone/>
            </a:pPr>
            <a:endParaRPr lang="en-GB" dirty="0" smtClean="0"/>
          </a:p>
        </p:txBody>
      </p:sp>
    </p:spTree>
    <p:extLst>
      <p:ext uri="{BB962C8B-B14F-4D97-AF65-F5344CB8AC3E}">
        <p14:creationId xmlns:p14="http://schemas.microsoft.com/office/powerpoint/2010/main" val="3359081634"/>
      </p:ext>
    </p:extLst>
  </p:cSld>
  <p:clrMapOvr>
    <a:masterClrMapping/>
  </p:clrMapOvr>
  <p:transition>
    <p:cu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902643"/>
          </a:xfrm>
        </p:spPr>
        <p:txBody>
          <a:bodyPr>
            <a:noAutofit/>
          </a:bodyPr>
          <a:lstStyle/>
          <a:p>
            <a:r>
              <a:rPr lang="en-GB" sz="4400" b="1" dirty="0" smtClean="0">
                <a:latin typeface="MV Boli" panose="02000500030200090000" pitchFamily="2" charset="0"/>
                <a:cs typeface="MV Boli" panose="02000500030200090000" pitchFamily="2" charset="0"/>
              </a:rPr>
              <a:t>What if they haven’t mastered the skill?</a:t>
            </a:r>
            <a:endParaRPr lang="en-GB" sz="4400" b="1" dirty="0">
              <a:latin typeface="MV Boli" panose="02000500030200090000" pitchFamily="2" charset="0"/>
              <a:cs typeface="MV Boli" panose="02000500030200090000" pitchFamily="2" charset="0"/>
            </a:endParaRPr>
          </a:p>
        </p:txBody>
      </p:sp>
      <p:sp>
        <p:nvSpPr>
          <p:cNvPr id="3" name="Content Placeholder 2"/>
          <p:cNvSpPr>
            <a:spLocks noGrp="1"/>
          </p:cNvSpPr>
          <p:nvPr>
            <p:ph idx="1"/>
          </p:nvPr>
        </p:nvSpPr>
        <p:spPr>
          <a:xfrm>
            <a:off x="609600" y="2325188"/>
            <a:ext cx="10972800" cy="3999411"/>
          </a:xfrm>
        </p:spPr>
        <p:txBody>
          <a:bodyPr>
            <a:normAutofit fontScale="92500" lnSpcReduction="10000"/>
          </a:bodyPr>
          <a:lstStyle/>
          <a:p>
            <a:pPr marL="0" indent="0">
              <a:buNone/>
            </a:pPr>
            <a:r>
              <a:rPr lang="en-GB" sz="3900" dirty="0" smtClean="0">
                <a:latin typeface="&amp;quot"/>
              </a:rPr>
              <a:t>This method allows us to see who will need further support with a skill and this will then be planned into future sessions to aid them to reach their target.</a:t>
            </a:r>
          </a:p>
          <a:p>
            <a:pPr marL="0" indent="0">
              <a:buNone/>
            </a:pPr>
            <a:endParaRPr lang="en-GB" sz="3900" dirty="0">
              <a:latin typeface="&amp;quot"/>
            </a:endParaRPr>
          </a:p>
          <a:p>
            <a:pPr marL="0" indent="0">
              <a:buNone/>
            </a:pPr>
            <a:r>
              <a:rPr lang="en-GB" sz="3900" dirty="0" smtClean="0">
                <a:latin typeface="&amp;quot"/>
              </a:rPr>
              <a:t>We prefer to see it as can’t do it yet….(yeti) </a:t>
            </a:r>
          </a:p>
          <a:p>
            <a:pPr marL="0" indent="0">
              <a:buNone/>
            </a:pPr>
            <a:r>
              <a:rPr lang="en-GB" sz="3900" dirty="0" smtClean="0">
                <a:latin typeface="&amp;quot"/>
              </a:rPr>
              <a:t>As each skill will be a focus for an extended period of  time there are lots of chances to revisit it.</a:t>
            </a:r>
            <a:endParaRPr lang="en-GB" sz="4000" dirty="0">
              <a:latin typeface="&amp;quot"/>
            </a:endParaRPr>
          </a:p>
        </p:txBody>
      </p:sp>
    </p:spTree>
    <p:extLst>
      <p:ext uri="{BB962C8B-B14F-4D97-AF65-F5344CB8AC3E}">
        <p14:creationId xmlns:p14="http://schemas.microsoft.com/office/powerpoint/2010/main" val="2665317969"/>
      </p:ext>
    </p:extLst>
  </p:cSld>
  <p:clrMapOvr>
    <a:masterClrMapping/>
  </p:clrMapOvr>
  <p:transition>
    <p:cu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6000" b="1" dirty="0" smtClean="0">
                <a:latin typeface="MV Boli" panose="02000500030200090000" pitchFamily="2" charset="0"/>
                <a:cs typeface="MV Boli" panose="02000500030200090000" pitchFamily="2" charset="0"/>
              </a:rPr>
              <a:t>How is it broken down?</a:t>
            </a:r>
            <a:endParaRPr lang="en-GB" sz="6000" b="1" dirty="0">
              <a:latin typeface="MV Boli" panose="02000500030200090000" pitchFamily="2" charset="0"/>
              <a:cs typeface="MV Boli" panose="02000500030200090000" pitchFamily="2" charset="0"/>
            </a:endParaRPr>
          </a:p>
        </p:txBody>
      </p:sp>
      <p:sp>
        <p:nvSpPr>
          <p:cNvPr id="3" name="Content Placeholder 2"/>
          <p:cNvSpPr>
            <a:spLocks noGrp="1"/>
          </p:cNvSpPr>
          <p:nvPr>
            <p:ph idx="1"/>
          </p:nvPr>
        </p:nvSpPr>
        <p:spPr>
          <a:xfrm>
            <a:off x="609600" y="2756262"/>
            <a:ext cx="10972800" cy="3568337"/>
          </a:xfrm>
        </p:spPr>
        <p:txBody>
          <a:bodyPr/>
          <a:lstStyle/>
          <a:p>
            <a:pPr marL="0" indent="0">
              <a:buNone/>
            </a:pPr>
            <a:r>
              <a:rPr lang="en-GB" dirty="0" smtClean="0">
                <a:latin typeface="&amp;quot"/>
              </a:rPr>
              <a:t>For each year there is a set of skills and knowledge. These fall into:</a:t>
            </a:r>
          </a:p>
          <a:p>
            <a:r>
              <a:rPr lang="en-GB" dirty="0" smtClean="0">
                <a:latin typeface="&amp;quot"/>
              </a:rPr>
              <a:t>Word</a:t>
            </a:r>
          </a:p>
          <a:p>
            <a:r>
              <a:rPr lang="en-GB" dirty="0" smtClean="0">
                <a:latin typeface="&amp;quot"/>
              </a:rPr>
              <a:t>Sentence</a:t>
            </a:r>
          </a:p>
          <a:p>
            <a:r>
              <a:rPr lang="en-GB" dirty="0" smtClean="0">
                <a:latin typeface="&amp;quot"/>
              </a:rPr>
              <a:t>Text </a:t>
            </a:r>
          </a:p>
          <a:p>
            <a:r>
              <a:rPr lang="en-GB" dirty="0" smtClean="0">
                <a:latin typeface="&amp;quot"/>
              </a:rPr>
              <a:t>Punctuation</a:t>
            </a:r>
          </a:p>
          <a:p>
            <a:r>
              <a:rPr lang="en-GB" dirty="0" smtClean="0">
                <a:latin typeface="&amp;quot"/>
              </a:rPr>
              <a:t>Terminology</a:t>
            </a:r>
            <a:endParaRPr lang="en-GB" dirty="0">
              <a:latin typeface="&amp;quot"/>
            </a:endParaRPr>
          </a:p>
        </p:txBody>
      </p:sp>
    </p:spTree>
    <p:extLst>
      <p:ext uri="{BB962C8B-B14F-4D97-AF65-F5344CB8AC3E}">
        <p14:creationId xmlns:p14="http://schemas.microsoft.com/office/powerpoint/2010/main" val="2154091406"/>
      </p:ext>
    </p:extLst>
  </p:cSld>
  <p:clrMapOvr>
    <a:masterClrMapping/>
  </p:clrMapOvr>
  <p:transition>
    <p:cu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MV Boli" panose="02000500030200090000" pitchFamily="2" charset="0"/>
                <a:cs typeface="MV Boli" panose="02000500030200090000" pitchFamily="2" charset="0"/>
              </a:rPr>
              <a:t>Word</a:t>
            </a:r>
            <a:endParaRPr lang="en-GB" dirty="0">
              <a:latin typeface="MV Boli" panose="02000500030200090000" pitchFamily="2" charset="0"/>
              <a:cs typeface="MV Boli" panose="02000500030200090000" pitchFamily="2" charset="0"/>
            </a:endParaRPr>
          </a:p>
        </p:txBody>
      </p:sp>
      <p:sp>
        <p:nvSpPr>
          <p:cNvPr id="3" name="Content Placeholder 2"/>
          <p:cNvSpPr>
            <a:spLocks noGrp="1"/>
          </p:cNvSpPr>
          <p:nvPr>
            <p:ph idx="1"/>
          </p:nvPr>
        </p:nvSpPr>
        <p:spPr>
          <a:xfrm>
            <a:off x="609600" y="2429690"/>
            <a:ext cx="10972800" cy="3894909"/>
          </a:xfrm>
        </p:spPr>
        <p:txBody>
          <a:bodyPr/>
          <a:lstStyle/>
          <a:p>
            <a:r>
              <a:rPr lang="en-GB" dirty="0" smtClean="0"/>
              <a:t>learn about nouns, verbs, adjectives</a:t>
            </a:r>
          </a:p>
          <a:p>
            <a:endParaRPr lang="en-GB" dirty="0"/>
          </a:p>
          <a:p>
            <a:r>
              <a:rPr lang="en-GB" dirty="0" smtClean="0"/>
              <a:t>How suffixes and prefixes are used to build new words</a:t>
            </a:r>
          </a:p>
          <a:p>
            <a:endParaRPr lang="en-GB" dirty="0" smtClean="0"/>
          </a:p>
          <a:p>
            <a:r>
              <a:rPr lang="en-GB" dirty="0" smtClean="0"/>
              <a:t>Word families of common words to see how they are related</a:t>
            </a:r>
          </a:p>
          <a:p>
            <a:endParaRPr lang="en-GB" dirty="0"/>
          </a:p>
          <a:p>
            <a:r>
              <a:rPr lang="en-GB" dirty="0" smtClean="0"/>
              <a:t>Formal and informal vocabulary</a:t>
            </a:r>
            <a:endParaRPr lang="en-GB" dirty="0"/>
          </a:p>
        </p:txBody>
      </p:sp>
    </p:spTree>
    <p:extLst>
      <p:ext uri="{BB962C8B-B14F-4D97-AF65-F5344CB8AC3E}">
        <p14:creationId xmlns:p14="http://schemas.microsoft.com/office/powerpoint/2010/main" val="1884335140"/>
      </p:ext>
    </p:extLst>
  </p:cSld>
  <p:clrMapOvr>
    <a:masterClrMapping/>
  </p:clrMapOvr>
  <p:transition>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latin typeface="MV Boli" panose="02000500030200090000" pitchFamily="2" charset="0"/>
                <a:cs typeface="MV Boli" panose="02000500030200090000" pitchFamily="2" charset="0"/>
              </a:rPr>
              <a:t>Sentence</a:t>
            </a:r>
            <a:endParaRPr lang="en-GB" dirty="0">
              <a:latin typeface="MV Boli" panose="02000500030200090000" pitchFamily="2" charset="0"/>
              <a:cs typeface="MV Boli" panose="02000500030200090000" pitchFamily="2" charset="0"/>
            </a:endParaRPr>
          </a:p>
        </p:txBody>
      </p:sp>
      <p:sp>
        <p:nvSpPr>
          <p:cNvPr id="3" name="Content Placeholder 2"/>
          <p:cNvSpPr>
            <a:spLocks noGrp="1"/>
          </p:cNvSpPr>
          <p:nvPr>
            <p:ph idx="1"/>
          </p:nvPr>
        </p:nvSpPr>
        <p:spPr>
          <a:xfrm>
            <a:off x="609600" y="2481942"/>
            <a:ext cx="10972800" cy="3842657"/>
          </a:xfrm>
        </p:spPr>
        <p:txBody>
          <a:bodyPr/>
          <a:lstStyle/>
          <a:p>
            <a:r>
              <a:rPr lang="en-GB" dirty="0" smtClean="0"/>
              <a:t>Building noun phrases for description </a:t>
            </a:r>
            <a:r>
              <a:rPr lang="en-GB" dirty="0" err="1" smtClean="0"/>
              <a:t>eg</a:t>
            </a:r>
            <a:r>
              <a:rPr lang="en-GB" dirty="0" smtClean="0"/>
              <a:t> </a:t>
            </a:r>
            <a:r>
              <a:rPr lang="en-GB" i="1" dirty="0" smtClean="0"/>
              <a:t>the blue butterfly</a:t>
            </a:r>
          </a:p>
          <a:p>
            <a:endParaRPr lang="en-GB" dirty="0"/>
          </a:p>
          <a:p>
            <a:r>
              <a:rPr lang="en-GB" dirty="0" smtClean="0"/>
              <a:t>Subordination (using when, if, but, that, because) </a:t>
            </a:r>
            <a:r>
              <a:rPr lang="en-GB" dirty="0" err="1" smtClean="0"/>
              <a:t>eg</a:t>
            </a:r>
            <a:r>
              <a:rPr lang="en-GB" dirty="0" smtClean="0"/>
              <a:t> </a:t>
            </a:r>
            <a:r>
              <a:rPr lang="en-GB" i="1" dirty="0" smtClean="0"/>
              <a:t>I like fish and chips </a:t>
            </a:r>
            <a:r>
              <a:rPr lang="en-GB" b="1" i="1" dirty="0" smtClean="0"/>
              <a:t>when</a:t>
            </a:r>
            <a:r>
              <a:rPr lang="en-GB" i="1" dirty="0" smtClean="0"/>
              <a:t> they are salty.</a:t>
            </a:r>
          </a:p>
          <a:p>
            <a:endParaRPr lang="en-GB" i="1" dirty="0"/>
          </a:p>
          <a:p>
            <a:r>
              <a:rPr lang="en-GB" dirty="0" smtClean="0"/>
              <a:t>Learn about statements, questions, exclamations or commands</a:t>
            </a:r>
          </a:p>
          <a:p>
            <a:endParaRPr lang="en-GB" dirty="0"/>
          </a:p>
          <a:p>
            <a:r>
              <a:rPr lang="en-GB" dirty="0" smtClean="0"/>
              <a:t>Using conjunctions </a:t>
            </a:r>
            <a:r>
              <a:rPr lang="en-GB" sz="2800" i="1" dirty="0" smtClean="0">
                <a:solidFill>
                  <a:schemeClr val="dk1"/>
                </a:solidFill>
              </a:rPr>
              <a:t>when</a:t>
            </a:r>
            <a:r>
              <a:rPr lang="en-GB" sz="2800" dirty="0">
                <a:solidFill>
                  <a:schemeClr val="dk1"/>
                </a:solidFill>
              </a:rPr>
              <a:t>,</a:t>
            </a:r>
            <a:r>
              <a:rPr lang="en-GB" sz="2800" i="1" dirty="0">
                <a:solidFill>
                  <a:schemeClr val="dk1"/>
                </a:solidFill>
              </a:rPr>
              <a:t> before</a:t>
            </a:r>
            <a:r>
              <a:rPr lang="en-GB" sz="2800" dirty="0">
                <a:solidFill>
                  <a:schemeClr val="dk1"/>
                </a:solidFill>
              </a:rPr>
              <a:t>,</a:t>
            </a:r>
            <a:r>
              <a:rPr lang="en-GB" sz="2800" i="1" dirty="0">
                <a:solidFill>
                  <a:schemeClr val="dk1"/>
                </a:solidFill>
              </a:rPr>
              <a:t> after</a:t>
            </a:r>
            <a:r>
              <a:rPr lang="en-GB" sz="2800" dirty="0">
                <a:solidFill>
                  <a:schemeClr val="dk1"/>
                </a:solidFill>
              </a:rPr>
              <a:t>,</a:t>
            </a:r>
            <a:r>
              <a:rPr lang="en-GB" sz="2800" i="1" dirty="0">
                <a:solidFill>
                  <a:schemeClr val="dk1"/>
                </a:solidFill>
              </a:rPr>
              <a:t> while</a:t>
            </a:r>
            <a:r>
              <a:rPr lang="en-GB" sz="2800" dirty="0">
                <a:solidFill>
                  <a:schemeClr val="dk1"/>
                </a:solidFill>
              </a:rPr>
              <a:t>,</a:t>
            </a:r>
            <a:r>
              <a:rPr lang="en-GB" sz="2800" i="1" dirty="0">
                <a:solidFill>
                  <a:schemeClr val="dk1"/>
                </a:solidFill>
              </a:rPr>
              <a:t> so</a:t>
            </a:r>
            <a:r>
              <a:rPr lang="en-GB" sz="2800" dirty="0">
                <a:solidFill>
                  <a:schemeClr val="dk1"/>
                </a:solidFill>
              </a:rPr>
              <a:t>,</a:t>
            </a:r>
            <a:r>
              <a:rPr lang="en-GB" sz="2800" i="1" dirty="0">
                <a:solidFill>
                  <a:schemeClr val="dk1"/>
                </a:solidFill>
              </a:rPr>
              <a:t> because</a:t>
            </a:r>
            <a:endParaRPr lang="en-GB" dirty="0"/>
          </a:p>
        </p:txBody>
      </p:sp>
    </p:spTree>
    <p:extLst>
      <p:ext uri="{BB962C8B-B14F-4D97-AF65-F5344CB8AC3E}">
        <p14:creationId xmlns:p14="http://schemas.microsoft.com/office/powerpoint/2010/main" val="340343705"/>
      </p:ext>
    </p:extLst>
  </p:cSld>
  <p:clrMapOvr>
    <a:masterClrMapping/>
  </p:clrMapOvr>
  <p:transition>
    <p:cut/>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249</TotalTime>
  <Words>1130</Words>
  <Application>Microsoft Office PowerPoint</Application>
  <PresentationFormat>Widescreen</PresentationFormat>
  <Paragraphs>112</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&amp;quot</vt:lpstr>
      <vt:lpstr>Calibri</vt:lpstr>
      <vt:lpstr>Constantia</vt:lpstr>
      <vt:lpstr>MV Boli</vt:lpstr>
      <vt:lpstr>Wingdings 2</vt:lpstr>
      <vt:lpstr>Flow</vt:lpstr>
      <vt:lpstr>Haresfield C of E Primary School</vt:lpstr>
      <vt:lpstr>How you can support your child</vt:lpstr>
      <vt:lpstr>It should be fun!!!</vt:lpstr>
      <vt:lpstr>How do we teach grammar?</vt:lpstr>
      <vt:lpstr>Try, Use, Prove</vt:lpstr>
      <vt:lpstr>What if they haven’t mastered the skill?</vt:lpstr>
      <vt:lpstr>How is it broken down?</vt:lpstr>
      <vt:lpstr>Word</vt:lpstr>
      <vt:lpstr>Sentence</vt:lpstr>
      <vt:lpstr>Sentence</vt:lpstr>
      <vt:lpstr>Text</vt:lpstr>
      <vt:lpstr>Punctuation</vt:lpstr>
      <vt:lpstr>Punctuation</vt:lpstr>
      <vt:lpstr>Assessment Year 1</vt:lpstr>
      <vt:lpstr>KS1 Assessment</vt:lpstr>
      <vt:lpstr>KS2 Assessment</vt:lpstr>
      <vt:lpstr>How can you support your child?</vt:lpstr>
      <vt:lpstr>Please seek our help</vt:lpstr>
      <vt:lpstr>This is a partnership</vt:lpstr>
      <vt:lpstr>Please collect your child from class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Haresfield C of E Primary School</dc:title>
  <dc:creator>Rachel Bacon</dc:creator>
  <cp:lastModifiedBy>Head</cp:lastModifiedBy>
  <cp:revision>19</cp:revision>
  <cp:lastPrinted>2017-10-16T13:48:32Z</cp:lastPrinted>
  <dcterms:created xsi:type="dcterms:W3CDTF">2017-10-16T13:08:03Z</dcterms:created>
  <dcterms:modified xsi:type="dcterms:W3CDTF">2019-02-11T10:09:25Z</dcterms:modified>
</cp:coreProperties>
</file>