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8"/>
  </p:notesMasterIdLst>
  <p:sldIdLst>
    <p:sldId id="256" r:id="rId6"/>
    <p:sldId id="258" r:id="rId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80" d="100"/>
          <a:sy n="80" d="100"/>
        </p:scale>
        <p:origin x="782"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85A850F-3587-44EC-AC1F-2E35A5CFDF02}" type="datetimeFigureOut">
              <a:rPr lang="en-GB" smtClean="0"/>
              <a:t>14/04/2026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4C0C2D5-2B20-45DC-8BDB-206F0BC8737D}" type="slidenum">
              <a:rPr lang="en-GB" smtClean="0"/>
              <a:t>‹#›</a:t>
            </a:fld>
            <a:endParaRPr lang="en-GB"/>
          </a:p>
        </p:txBody>
      </p:sp>
    </p:spTree>
    <p:extLst>
      <p:ext uri="{BB962C8B-B14F-4D97-AF65-F5344CB8AC3E}">
        <p14:creationId xmlns:p14="http://schemas.microsoft.com/office/powerpoint/2010/main" val="1691343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CA4A8E-0502-4711-A575-A857D14BBA09}" type="slidenum">
              <a:rPr lang="en-GB" smtClean="0"/>
              <a:t>2</a:t>
            </a:fld>
            <a:endParaRPr lang="en-GB"/>
          </a:p>
        </p:txBody>
      </p:sp>
    </p:spTree>
    <p:extLst>
      <p:ext uri="{BB962C8B-B14F-4D97-AF65-F5344CB8AC3E}">
        <p14:creationId xmlns:p14="http://schemas.microsoft.com/office/powerpoint/2010/main" val="2877596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CE0F2-D4C2-B138-2D4E-75CED0BAFC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192CC5C-793E-845B-B30D-8E8581E6C7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90DFEAB-A671-B5CE-319F-CDE31CDF8625}"/>
              </a:ext>
            </a:extLst>
          </p:cNvPr>
          <p:cNvSpPr>
            <a:spLocks noGrp="1"/>
          </p:cNvSpPr>
          <p:nvPr>
            <p:ph type="dt" sz="half" idx="10"/>
          </p:nvPr>
        </p:nvSpPr>
        <p:spPr/>
        <p:txBody>
          <a:bodyPr/>
          <a:lstStyle/>
          <a:p>
            <a:fld id="{DD436C28-84EB-42E1-B4B7-917D7561E930}" type="datetimeFigureOut">
              <a:rPr lang="en-GB" smtClean="0"/>
              <a:t>14/04/2026</a:t>
            </a:fld>
            <a:endParaRPr lang="en-GB"/>
          </a:p>
        </p:txBody>
      </p:sp>
      <p:sp>
        <p:nvSpPr>
          <p:cNvPr id="5" name="Footer Placeholder 4">
            <a:extLst>
              <a:ext uri="{FF2B5EF4-FFF2-40B4-BE49-F238E27FC236}">
                <a16:creationId xmlns:a16="http://schemas.microsoft.com/office/drawing/2014/main" id="{1736EB5A-1554-EB4F-9225-7BC769E2F6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6B7CD-BB73-02A9-A125-DB6993D0F37A}"/>
              </a:ext>
            </a:extLst>
          </p:cNvPr>
          <p:cNvSpPr>
            <a:spLocks noGrp="1"/>
          </p:cNvSpPr>
          <p:nvPr>
            <p:ph type="sldNum" sz="quarter" idx="12"/>
          </p:nvPr>
        </p:nvSpPr>
        <p:spPr/>
        <p:txBody>
          <a:bodyPr/>
          <a:lstStyle/>
          <a:p>
            <a:fld id="{7FB8E404-AED2-4907-AC57-4E9329759EE3}" type="slidenum">
              <a:rPr lang="en-GB" smtClean="0"/>
              <a:t>‹#›</a:t>
            </a:fld>
            <a:endParaRPr lang="en-GB"/>
          </a:p>
        </p:txBody>
      </p:sp>
    </p:spTree>
    <p:extLst>
      <p:ext uri="{BB962C8B-B14F-4D97-AF65-F5344CB8AC3E}">
        <p14:creationId xmlns:p14="http://schemas.microsoft.com/office/powerpoint/2010/main" val="154820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AC36E-0A59-B04A-8DCA-2B766439FDE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FD9088-5572-4AFB-573D-15E721FAF9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C4E91E-4705-8DBC-1A92-5C47903A9BCA}"/>
              </a:ext>
            </a:extLst>
          </p:cNvPr>
          <p:cNvSpPr>
            <a:spLocks noGrp="1"/>
          </p:cNvSpPr>
          <p:nvPr>
            <p:ph type="dt" sz="half" idx="10"/>
          </p:nvPr>
        </p:nvSpPr>
        <p:spPr/>
        <p:txBody>
          <a:bodyPr/>
          <a:lstStyle/>
          <a:p>
            <a:fld id="{DD436C28-84EB-42E1-B4B7-917D7561E930}" type="datetimeFigureOut">
              <a:rPr lang="en-GB" smtClean="0"/>
              <a:t>14/04/2026</a:t>
            </a:fld>
            <a:endParaRPr lang="en-GB"/>
          </a:p>
        </p:txBody>
      </p:sp>
      <p:sp>
        <p:nvSpPr>
          <p:cNvPr id="5" name="Footer Placeholder 4">
            <a:extLst>
              <a:ext uri="{FF2B5EF4-FFF2-40B4-BE49-F238E27FC236}">
                <a16:creationId xmlns:a16="http://schemas.microsoft.com/office/drawing/2014/main" id="{2F822C61-7106-7FE9-0FAA-A0C798FBC2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BAB489-1185-39CF-DF4A-83C09A69A4F5}"/>
              </a:ext>
            </a:extLst>
          </p:cNvPr>
          <p:cNvSpPr>
            <a:spLocks noGrp="1"/>
          </p:cNvSpPr>
          <p:nvPr>
            <p:ph type="sldNum" sz="quarter" idx="12"/>
          </p:nvPr>
        </p:nvSpPr>
        <p:spPr/>
        <p:txBody>
          <a:bodyPr/>
          <a:lstStyle/>
          <a:p>
            <a:fld id="{7FB8E404-AED2-4907-AC57-4E9329759EE3}" type="slidenum">
              <a:rPr lang="en-GB" smtClean="0"/>
              <a:t>‹#›</a:t>
            </a:fld>
            <a:endParaRPr lang="en-GB"/>
          </a:p>
        </p:txBody>
      </p:sp>
    </p:spTree>
    <p:extLst>
      <p:ext uri="{BB962C8B-B14F-4D97-AF65-F5344CB8AC3E}">
        <p14:creationId xmlns:p14="http://schemas.microsoft.com/office/powerpoint/2010/main" val="3943150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71F3BD-A89B-E785-A2FF-E03EE2E004C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B0C10E0-1247-A664-60F6-487FCAB429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9D661A-843F-1A0A-E0BE-E37BDBB832EC}"/>
              </a:ext>
            </a:extLst>
          </p:cNvPr>
          <p:cNvSpPr>
            <a:spLocks noGrp="1"/>
          </p:cNvSpPr>
          <p:nvPr>
            <p:ph type="dt" sz="half" idx="10"/>
          </p:nvPr>
        </p:nvSpPr>
        <p:spPr/>
        <p:txBody>
          <a:bodyPr/>
          <a:lstStyle/>
          <a:p>
            <a:fld id="{DD436C28-84EB-42E1-B4B7-917D7561E930}" type="datetimeFigureOut">
              <a:rPr lang="en-GB" smtClean="0"/>
              <a:t>14/04/2026</a:t>
            </a:fld>
            <a:endParaRPr lang="en-GB"/>
          </a:p>
        </p:txBody>
      </p:sp>
      <p:sp>
        <p:nvSpPr>
          <p:cNvPr id="5" name="Footer Placeholder 4">
            <a:extLst>
              <a:ext uri="{FF2B5EF4-FFF2-40B4-BE49-F238E27FC236}">
                <a16:creationId xmlns:a16="http://schemas.microsoft.com/office/drawing/2014/main" id="{56CBE7EA-6160-8CC5-AD71-4CEA1096F0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BC04DD-0AE8-2B4B-48B5-7B55175AAD11}"/>
              </a:ext>
            </a:extLst>
          </p:cNvPr>
          <p:cNvSpPr>
            <a:spLocks noGrp="1"/>
          </p:cNvSpPr>
          <p:nvPr>
            <p:ph type="sldNum" sz="quarter" idx="12"/>
          </p:nvPr>
        </p:nvSpPr>
        <p:spPr/>
        <p:txBody>
          <a:bodyPr/>
          <a:lstStyle/>
          <a:p>
            <a:fld id="{7FB8E404-AED2-4907-AC57-4E9329759EE3}" type="slidenum">
              <a:rPr lang="en-GB" smtClean="0"/>
              <a:t>‹#›</a:t>
            </a:fld>
            <a:endParaRPr lang="en-GB"/>
          </a:p>
        </p:txBody>
      </p:sp>
    </p:spTree>
    <p:extLst>
      <p:ext uri="{BB962C8B-B14F-4D97-AF65-F5344CB8AC3E}">
        <p14:creationId xmlns:p14="http://schemas.microsoft.com/office/powerpoint/2010/main" val="1329042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C45CC-2D5E-E040-B07B-C4A76CAA13D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8343E5-996C-B539-F616-42A48870F0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A6C052-7D4F-18B2-E35C-4C3AAC67827B}"/>
              </a:ext>
            </a:extLst>
          </p:cNvPr>
          <p:cNvSpPr>
            <a:spLocks noGrp="1"/>
          </p:cNvSpPr>
          <p:nvPr>
            <p:ph type="dt" sz="half" idx="10"/>
          </p:nvPr>
        </p:nvSpPr>
        <p:spPr/>
        <p:txBody>
          <a:bodyPr/>
          <a:lstStyle/>
          <a:p>
            <a:fld id="{BE71CE8D-6295-4CD7-8994-3B68AF3B1FDD}" type="datetimeFigureOut">
              <a:rPr lang="en-GB" smtClean="0"/>
              <a:t>14/04/2026</a:t>
            </a:fld>
            <a:endParaRPr lang="en-GB"/>
          </a:p>
        </p:txBody>
      </p:sp>
      <p:sp>
        <p:nvSpPr>
          <p:cNvPr id="5" name="Footer Placeholder 4">
            <a:extLst>
              <a:ext uri="{FF2B5EF4-FFF2-40B4-BE49-F238E27FC236}">
                <a16:creationId xmlns:a16="http://schemas.microsoft.com/office/drawing/2014/main" id="{D359AC1D-F4E5-E75D-C0C0-62F19EE227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527FDC-26A7-6C5F-ABAA-5223D2BBF7DA}"/>
              </a:ext>
            </a:extLst>
          </p:cNvPr>
          <p:cNvSpPr>
            <a:spLocks noGrp="1"/>
          </p:cNvSpPr>
          <p:nvPr>
            <p:ph type="sldNum" sz="quarter" idx="12"/>
          </p:nvPr>
        </p:nvSpPr>
        <p:spPr/>
        <p:txBody>
          <a:bodyPr/>
          <a:lstStyle/>
          <a:p>
            <a:fld id="{B383B026-97CA-4ED7-B61A-2E1C3954382B}" type="slidenum">
              <a:rPr lang="en-GB" smtClean="0"/>
              <a:t>‹#›</a:t>
            </a:fld>
            <a:endParaRPr lang="en-GB"/>
          </a:p>
        </p:txBody>
      </p:sp>
    </p:spTree>
    <p:extLst>
      <p:ext uri="{BB962C8B-B14F-4D97-AF65-F5344CB8AC3E}">
        <p14:creationId xmlns:p14="http://schemas.microsoft.com/office/powerpoint/2010/main" val="2387360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6AB05-48E1-4221-564C-EC6E4A0642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A43945-50DE-228C-3514-3EEF3BD52E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2ACD17-4205-ACE1-2811-67102A87732D}"/>
              </a:ext>
            </a:extLst>
          </p:cNvPr>
          <p:cNvSpPr>
            <a:spLocks noGrp="1"/>
          </p:cNvSpPr>
          <p:nvPr>
            <p:ph type="dt" sz="half" idx="10"/>
          </p:nvPr>
        </p:nvSpPr>
        <p:spPr/>
        <p:txBody>
          <a:bodyPr/>
          <a:lstStyle/>
          <a:p>
            <a:fld id="{DD436C28-84EB-42E1-B4B7-917D7561E930}" type="datetimeFigureOut">
              <a:rPr lang="en-GB" smtClean="0"/>
              <a:t>14/04/2026</a:t>
            </a:fld>
            <a:endParaRPr lang="en-GB"/>
          </a:p>
        </p:txBody>
      </p:sp>
      <p:sp>
        <p:nvSpPr>
          <p:cNvPr id="5" name="Footer Placeholder 4">
            <a:extLst>
              <a:ext uri="{FF2B5EF4-FFF2-40B4-BE49-F238E27FC236}">
                <a16:creationId xmlns:a16="http://schemas.microsoft.com/office/drawing/2014/main" id="{59EC58D0-C547-006A-3F71-CDFB43B6A8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B63B1D-E604-F7FF-CF25-9030ADBD87CC}"/>
              </a:ext>
            </a:extLst>
          </p:cNvPr>
          <p:cNvSpPr>
            <a:spLocks noGrp="1"/>
          </p:cNvSpPr>
          <p:nvPr>
            <p:ph type="sldNum" sz="quarter" idx="12"/>
          </p:nvPr>
        </p:nvSpPr>
        <p:spPr/>
        <p:txBody>
          <a:bodyPr/>
          <a:lstStyle/>
          <a:p>
            <a:fld id="{7FB8E404-AED2-4907-AC57-4E9329759EE3}" type="slidenum">
              <a:rPr lang="en-GB" smtClean="0"/>
              <a:t>‹#›</a:t>
            </a:fld>
            <a:endParaRPr lang="en-GB"/>
          </a:p>
        </p:txBody>
      </p:sp>
    </p:spTree>
    <p:extLst>
      <p:ext uri="{BB962C8B-B14F-4D97-AF65-F5344CB8AC3E}">
        <p14:creationId xmlns:p14="http://schemas.microsoft.com/office/powerpoint/2010/main" val="433478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9D0B5-A3B2-DD60-8ABF-5E4515A058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CC72AC2-ECA1-21CD-C760-4297F94DE71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A80DE5-E25B-5D05-44F3-48549E43B7C8}"/>
              </a:ext>
            </a:extLst>
          </p:cNvPr>
          <p:cNvSpPr>
            <a:spLocks noGrp="1"/>
          </p:cNvSpPr>
          <p:nvPr>
            <p:ph type="dt" sz="half" idx="10"/>
          </p:nvPr>
        </p:nvSpPr>
        <p:spPr/>
        <p:txBody>
          <a:bodyPr/>
          <a:lstStyle/>
          <a:p>
            <a:fld id="{DD436C28-84EB-42E1-B4B7-917D7561E930}" type="datetimeFigureOut">
              <a:rPr lang="en-GB" smtClean="0"/>
              <a:t>14/04/2026</a:t>
            </a:fld>
            <a:endParaRPr lang="en-GB"/>
          </a:p>
        </p:txBody>
      </p:sp>
      <p:sp>
        <p:nvSpPr>
          <p:cNvPr id="5" name="Footer Placeholder 4">
            <a:extLst>
              <a:ext uri="{FF2B5EF4-FFF2-40B4-BE49-F238E27FC236}">
                <a16:creationId xmlns:a16="http://schemas.microsoft.com/office/drawing/2014/main" id="{FDEC7517-9244-2628-7DB3-757DCAB1CA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60A974-3F02-8463-A932-235BE3F6E2CE}"/>
              </a:ext>
            </a:extLst>
          </p:cNvPr>
          <p:cNvSpPr>
            <a:spLocks noGrp="1"/>
          </p:cNvSpPr>
          <p:nvPr>
            <p:ph type="sldNum" sz="quarter" idx="12"/>
          </p:nvPr>
        </p:nvSpPr>
        <p:spPr/>
        <p:txBody>
          <a:bodyPr/>
          <a:lstStyle/>
          <a:p>
            <a:fld id="{7FB8E404-AED2-4907-AC57-4E9329759EE3}" type="slidenum">
              <a:rPr lang="en-GB" smtClean="0"/>
              <a:t>‹#›</a:t>
            </a:fld>
            <a:endParaRPr lang="en-GB"/>
          </a:p>
        </p:txBody>
      </p:sp>
    </p:spTree>
    <p:extLst>
      <p:ext uri="{BB962C8B-B14F-4D97-AF65-F5344CB8AC3E}">
        <p14:creationId xmlns:p14="http://schemas.microsoft.com/office/powerpoint/2010/main" val="4158121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77DD1-FEE0-281A-DDD6-762CD4F898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AF3B9D2-55B4-F65D-ED5C-9B08559253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E0712F2-E11C-5CCD-81EC-BC4043C169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ED81B1F-C783-2D1F-1044-263B28FA0556}"/>
              </a:ext>
            </a:extLst>
          </p:cNvPr>
          <p:cNvSpPr>
            <a:spLocks noGrp="1"/>
          </p:cNvSpPr>
          <p:nvPr>
            <p:ph type="dt" sz="half" idx="10"/>
          </p:nvPr>
        </p:nvSpPr>
        <p:spPr/>
        <p:txBody>
          <a:bodyPr/>
          <a:lstStyle/>
          <a:p>
            <a:fld id="{DD436C28-84EB-42E1-B4B7-917D7561E930}" type="datetimeFigureOut">
              <a:rPr lang="en-GB" smtClean="0"/>
              <a:t>14/04/2026</a:t>
            </a:fld>
            <a:endParaRPr lang="en-GB"/>
          </a:p>
        </p:txBody>
      </p:sp>
      <p:sp>
        <p:nvSpPr>
          <p:cNvPr id="6" name="Footer Placeholder 5">
            <a:extLst>
              <a:ext uri="{FF2B5EF4-FFF2-40B4-BE49-F238E27FC236}">
                <a16:creationId xmlns:a16="http://schemas.microsoft.com/office/drawing/2014/main" id="{B9D0D118-5257-D8C9-2D99-397AF5EE05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AEB7E1-1FF3-3811-E2C9-A53123951103}"/>
              </a:ext>
            </a:extLst>
          </p:cNvPr>
          <p:cNvSpPr>
            <a:spLocks noGrp="1"/>
          </p:cNvSpPr>
          <p:nvPr>
            <p:ph type="sldNum" sz="quarter" idx="12"/>
          </p:nvPr>
        </p:nvSpPr>
        <p:spPr/>
        <p:txBody>
          <a:bodyPr/>
          <a:lstStyle/>
          <a:p>
            <a:fld id="{7FB8E404-AED2-4907-AC57-4E9329759EE3}" type="slidenum">
              <a:rPr lang="en-GB" smtClean="0"/>
              <a:t>‹#›</a:t>
            </a:fld>
            <a:endParaRPr lang="en-GB"/>
          </a:p>
        </p:txBody>
      </p:sp>
    </p:spTree>
    <p:extLst>
      <p:ext uri="{BB962C8B-B14F-4D97-AF65-F5344CB8AC3E}">
        <p14:creationId xmlns:p14="http://schemas.microsoft.com/office/powerpoint/2010/main" val="1717678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F1E54-7FE7-D899-1A03-D413607B86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5416865-57FD-1925-F247-D470F079AF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CAE74A-E69E-9C49-3977-5F784E346F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D24151D-D8E1-EF1E-307C-92BB3809AF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D6D01A-A57B-51ED-D7CC-830032E5DC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BEA4B55-0C55-E110-2AE9-166A41516DD1}"/>
              </a:ext>
            </a:extLst>
          </p:cNvPr>
          <p:cNvSpPr>
            <a:spLocks noGrp="1"/>
          </p:cNvSpPr>
          <p:nvPr>
            <p:ph type="dt" sz="half" idx="10"/>
          </p:nvPr>
        </p:nvSpPr>
        <p:spPr/>
        <p:txBody>
          <a:bodyPr/>
          <a:lstStyle/>
          <a:p>
            <a:fld id="{DD436C28-84EB-42E1-B4B7-917D7561E930}" type="datetimeFigureOut">
              <a:rPr lang="en-GB" smtClean="0"/>
              <a:t>14/04/2026</a:t>
            </a:fld>
            <a:endParaRPr lang="en-GB"/>
          </a:p>
        </p:txBody>
      </p:sp>
      <p:sp>
        <p:nvSpPr>
          <p:cNvPr id="8" name="Footer Placeholder 7">
            <a:extLst>
              <a:ext uri="{FF2B5EF4-FFF2-40B4-BE49-F238E27FC236}">
                <a16:creationId xmlns:a16="http://schemas.microsoft.com/office/drawing/2014/main" id="{F82B6CF7-0D64-22BE-C055-E01C616AE0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3FA008A-21DB-72FC-69E3-CB4D41578730}"/>
              </a:ext>
            </a:extLst>
          </p:cNvPr>
          <p:cNvSpPr>
            <a:spLocks noGrp="1"/>
          </p:cNvSpPr>
          <p:nvPr>
            <p:ph type="sldNum" sz="quarter" idx="12"/>
          </p:nvPr>
        </p:nvSpPr>
        <p:spPr/>
        <p:txBody>
          <a:bodyPr/>
          <a:lstStyle/>
          <a:p>
            <a:fld id="{7FB8E404-AED2-4907-AC57-4E9329759EE3}" type="slidenum">
              <a:rPr lang="en-GB" smtClean="0"/>
              <a:t>‹#›</a:t>
            </a:fld>
            <a:endParaRPr lang="en-GB"/>
          </a:p>
        </p:txBody>
      </p:sp>
    </p:spTree>
    <p:extLst>
      <p:ext uri="{BB962C8B-B14F-4D97-AF65-F5344CB8AC3E}">
        <p14:creationId xmlns:p14="http://schemas.microsoft.com/office/powerpoint/2010/main" val="2817132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D6A25-CCC5-2D0A-507C-77F9D42F519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D254F96-5A4C-E859-43E8-30398E14B3A8}"/>
              </a:ext>
            </a:extLst>
          </p:cNvPr>
          <p:cNvSpPr>
            <a:spLocks noGrp="1"/>
          </p:cNvSpPr>
          <p:nvPr>
            <p:ph type="dt" sz="half" idx="10"/>
          </p:nvPr>
        </p:nvSpPr>
        <p:spPr/>
        <p:txBody>
          <a:bodyPr/>
          <a:lstStyle/>
          <a:p>
            <a:fld id="{DD436C28-84EB-42E1-B4B7-917D7561E930}" type="datetimeFigureOut">
              <a:rPr lang="en-GB" smtClean="0"/>
              <a:t>14/04/2026</a:t>
            </a:fld>
            <a:endParaRPr lang="en-GB"/>
          </a:p>
        </p:txBody>
      </p:sp>
      <p:sp>
        <p:nvSpPr>
          <p:cNvPr id="4" name="Footer Placeholder 3">
            <a:extLst>
              <a:ext uri="{FF2B5EF4-FFF2-40B4-BE49-F238E27FC236}">
                <a16:creationId xmlns:a16="http://schemas.microsoft.com/office/drawing/2014/main" id="{8D4007DF-2A3C-91C9-0794-6B639387417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DE13321-B650-723E-DEDA-4F60CFB5D5B6}"/>
              </a:ext>
            </a:extLst>
          </p:cNvPr>
          <p:cNvSpPr>
            <a:spLocks noGrp="1"/>
          </p:cNvSpPr>
          <p:nvPr>
            <p:ph type="sldNum" sz="quarter" idx="12"/>
          </p:nvPr>
        </p:nvSpPr>
        <p:spPr/>
        <p:txBody>
          <a:bodyPr/>
          <a:lstStyle/>
          <a:p>
            <a:fld id="{7FB8E404-AED2-4907-AC57-4E9329759EE3}" type="slidenum">
              <a:rPr lang="en-GB" smtClean="0"/>
              <a:t>‹#›</a:t>
            </a:fld>
            <a:endParaRPr lang="en-GB"/>
          </a:p>
        </p:txBody>
      </p:sp>
    </p:spTree>
    <p:extLst>
      <p:ext uri="{BB962C8B-B14F-4D97-AF65-F5344CB8AC3E}">
        <p14:creationId xmlns:p14="http://schemas.microsoft.com/office/powerpoint/2010/main" val="217570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956C8B-DD54-15C3-1FC6-67B26F72C513}"/>
              </a:ext>
            </a:extLst>
          </p:cNvPr>
          <p:cNvSpPr>
            <a:spLocks noGrp="1"/>
          </p:cNvSpPr>
          <p:nvPr>
            <p:ph type="dt" sz="half" idx="10"/>
          </p:nvPr>
        </p:nvSpPr>
        <p:spPr/>
        <p:txBody>
          <a:bodyPr/>
          <a:lstStyle/>
          <a:p>
            <a:fld id="{DD436C28-84EB-42E1-B4B7-917D7561E930}" type="datetimeFigureOut">
              <a:rPr lang="en-GB" smtClean="0"/>
              <a:t>14/04/2026</a:t>
            </a:fld>
            <a:endParaRPr lang="en-GB"/>
          </a:p>
        </p:txBody>
      </p:sp>
      <p:sp>
        <p:nvSpPr>
          <p:cNvPr id="3" name="Footer Placeholder 2">
            <a:extLst>
              <a:ext uri="{FF2B5EF4-FFF2-40B4-BE49-F238E27FC236}">
                <a16:creationId xmlns:a16="http://schemas.microsoft.com/office/drawing/2014/main" id="{364813F8-1F3C-AAC5-5E36-E7096CC4B91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9E18E5F-23D1-E911-59BE-51882B6947B1}"/>
              </a:ext>
            </a:extLst>
          </p:cNvPr>
          <p:cNvSpPr>
            <a:spLocks noGrp="1"/>
          </p:cNvSpPr>
          <p:nvPr>
            <p:ph type="sldNum" sz="quarter" idx="12"/>
          </p:nvPr>
        </p:nvSpPr>
        <p:spPr/>
        <p:txBody>
          <a:bodyPr/>
          <a:lstStyle/>
          <a:p>
            <a:fld id="{7FB8E404-AED2-4907-AC57-4E9329759EE3}" type="slidenum">
              <a:rPr lang="en-GB" smtClean="0"/>
              <a:t>‹#›</a:t>
            </a:fld>
            <a:endParaRPr lang="en-GB"/>
          </a:p>
        </p:txBody>
      </p:sp>
    </p:spTree>
    <p:extLst>
      <p:ext uri="{BB962C8B-B14F-4D97-AF65-F5344CB8AC3E}">
        <p14:creationId xmlns:p14="http://schemas.microsoft.com/office/powerpoint/2010/main" val="932014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BD39-1267-2989-0A35-13AD71BB7D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12A5654-3596-C66A-504A-7961FBC237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D468832-2CDD-2838-A069-70A12AE25D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B56C7F-883D-E37A-F1A3-8971D49B9845}"/>
              </a:ext>
            </a:extLst>
          </p:cNvPr>
          <p:cNvSpPr>
            <a:spLocks noGrp="1"/>
          </p:cNvSpPr>
          <p:nvPr>
            <p:ph type="dt" sz="half" idx="10"/>
          </p:nvPr>
        </p:nvSpPr>
        <p:spPr/>
        <p:txBody>
          <a:bodyPr/>
          <a:lstStyle/>
          <a:p>
            <a:fld id="{DD436C28-84EB-42E1-B4B7-917D7561E930}" type="datetimeFigureOut">
              <a:rPr lang="en-GB" smtClean="0"/>
              <a:t>14/04/2026</a:t>
            </a:fld>
            <a:endParaRPr lang="en-GB"/>
          </a:p>
        </p:txBody>
      </p:sp>
      <p:sp>
        <p:nvSpPr>
          <p:cNvPr id="6" name="Footer Placeholder 5">
            <a:extLst>
              <a:ext uri="{FF2B5EF4-FFF2-40B4-BE49-F238E27FC236}">
                <a16:creationId xmlns:a16="http://schemas.microsoft.com/office/drawing/2014/main" id="{59AB7822-0715-A8AC-2EFF-4644F20DE1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C0F6AA-2ED1-D263-C88A-B7517744DD77}"/>
              </a:ext>
            </a:extLst>
          </p:cNvPr>
          <p:cNvSpPr>
            <a:spLocks noGrp="1"/>
          </p:cNvSpPr>
          <p:nvPr>
            <p:ph type="sldNum" sz="quarter" idx="12"/>
          </p:nvPr>
        </p:nvSpPr>
        <p:spPr/>
        <p:txBody>
          <a:bodyPr/>
          <a:lstStyle/>
          <a:p>
            <a:fld id="{7FB8E404-AED2-4907-AC57-4E9329759EE3}" type="slidenum">
              <a:rPr lang="en-GB" smtClean="0"/>
              <a:t>‹#›</a:t>
            </a:fld>
            <a:endParaRPr lang="en-GB"/>
          </a:p>
        </p:txBody>
      </p:sp>
    </p:spTree>
    <p:extLst>
      <p:ext uri="{BB962C8B-B14F-4D97-AF65-F5344CB8AC3E}">
        <p14:creationId xmlns:p14="http://schemas.microsoft.com/office/powerpoint/2010/main" val="3143187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793F0-4A21-529A-8A8C-C7CB476E0A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01364B4-61FD-83F9-EA60-0B69D31BB9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3E824C1-D29A-F6CE-C053-1620AEEC40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A3F9AC-55F5-CAC0-E3FD-795350E8E7EC}"/>
              </a:ext>
            </a:extLst>
          </p:cNvPr>
          <p:cNvSpPr>
            <a:spLocks noGrp="1"/>
          </p:cNvSpPr>
          <p:nvPr>
            <p:ph type="dt" sz="half" idx="10"/>
          </p:nvPr>
        </p:nvSpPr>
        <p:spPr/>
        <p:txBody>
          <a:bodyPr/>
          <a:lstStyle/>
          <a:p>
            <a:fld id="{DD436C28-84EB-42E1-B4B7-917D7561E930}" type="datetimeFigureOut">
              <a:rPr lang="en-GB" smtClean="0"/>
              <a:t>14/04/2026</a:t>
            </a:fld>
            <a:endParaRPr lang="en-GB"/>
          </a:p>
        </p:txBody>
      </p:sp>
      <p:sp>
        <p:nvSpPr>
          <p:cNvPr id="6" name="Footer Placeholder 5">
            <a:extLst>
              <a:ext uri="{FF2B5EF4-FFF2-40B4-BE49-F238E27FC236}">
                <a16:creationId xmlns:a16="http://schemas.microsoft.com/office/drawing/2014/main" id="{67F03067-735A-760A-DBBA-DBD2AAC585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BAB8B8-65CF-A611-711B-F14ADF0AC344}"/>
              </a:ext>
            </a:extLst>
          </p:cNvPr>
          <p:cNvSpPr>
            <a:spLocks noGrp="1"/>
          </p:cNvSpPr>
          <p:nvPr>
            <p:ph type="sldNum" sz="quarter" idx="12"/>
          </p:nvPr>
        </p:nvSpPr>
        <p:spPr/>
        <p:txBody>
          <a:bodyPr/>
          <a:lstStyle/>
          <a:p>
            <a:fld id="{7FB8E404-AED2-4907-AC57-4E9329759EE3}" type="slidenum">
              <a:rPr lang="en-GB" smtClean="0"/>
              <a:t>‹#›</a:t>
            </a:fld>
            <a:endParaRPr lang="en-GB"/>
          </a:p>
        </p:txBody>
      </p:sp>
    </p:spTree>
    <p:extLst>
      <p:ext uri="{BB962C8B-B14F-4D97-AF65-F5344CB8AC3E}">
        <p14:creationId xmlns:p14="http://schemas.microsoft.com/office/powerpoint/2010/main" val="3211649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67D642-73A6-7CF1-4847-26E2DF62DF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FB4E374-7977-47AB-C4E9-9DCDAD863E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1BCAAE-BD40-F1E6-E699-63D874644E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D436C28-84EB-42E1-B4B7-917D7561E930}" type="datetimeFigureOut">
              <a:rPr lang="en-GB" smtClean="0"/>
              <a:t>14/04/2026</a:t>
            </a:fld>
            <a:endParaRPr lang="en-GB"/>
          </a:p>
        </p:txBody>
      </p:sp>
      <p:sp>
        <p:nvSpPr>
          <p:cNvPr id="5" name="Footer Placeholder 4">
            <a:extLst>
              <a:ext uri="{FF2B5EF4-FFF2-40B4-BE49-F238E27FC236}">
                <a16:creationId xmlns:a16="http://schemas.microsoft.com/office/drawing/2014/main" id="{F1C2FD56-948A-48C8-DF69-5793D7870C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6D8F824-F612-4273-797F-2FB8EE5E02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FB8E404-AED2-4907-AC57-4E9329759EE3}" type="slidenum">
              <a:rPr lang="en-GB" smtClean="0"/>
              <a:t>‹#›</a:t>
            </a:fld>
            <a:endParaRPr lang="en-GB"/>
          </a:p>
        </p:txBody>
      </p:sp>
    </p:spTree>
    <p:extLst>
      <p:ext uri="{BB962C8B-B14F-4D97-AF65-F5344CB8AC3E}">
        <p14:creationId xmlns:p14="http://schemas.microsoft.com/office/powerpoint/2010/main" val="5142281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954DAC-4322-57D5-4085-474B53DD06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B895FA7-13DD-F333-4057-5C73638679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322523-F596-D516-32C4-F94D73C310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71CE8D-6295-4CD7-8994-3B68AF3B1FDD}" type="datetimeFigureOut">
              <a:rPr lang="en-GB" smtClean="0"/>
              <a:t>14/04/2026</a:t>
            </a:fld>
            <a:endParaRPr lang="en-GB"/>
          </a:p>
        </p:txBody>
      </p:sp>
      <p:sp>
        <p:nvSpPr>
          <p:cNvPr id="5" name="Footer Placeholder 4">
            <a:extLst>
              <a:ext uri="{FF2B5EF4-FFF2-40B4-BE49-F238E27FC236}">
                <a16:creationId xmlns:a16="http://schemas.microsoft.com/office/drawing/2014/main" id="{8C44C96C-49EE-E67C-5D03-249116CD25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67A14C0-B4A1-FE5C-76C5-08DB3E364F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83B026-97CA-4ED7-B61A-2E1C3954382B}" type="slidenum">
              <a:rPr lang="en-GB" smtClean="0"/>
              <a:t>‹#›</a:t>
            </a:fld>
            <a:endParaRPr lang="en-GB"/>
          </a:p>
        </p:txBody>
      </p:sp>
    </p:spTree>
    <p:extLst>
      <p:ext uri="{BB962C8B-B14F-4D97-AF65-F5344CB8AC3E}">
        <p14:creationId xmlns:p14="http://schemas.microsoft.com/office/powerpoint/2010/main" val="79327346"/>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national-curriculum-in-england-computing-programmes-of-study/national-curriculum-in-england-computing-programmes-of-study"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The Maya Civilization: Timeline ...">
            <a:extLst>
              <a:ext uri="{FF2B5EF4-FFF2-40B4-BE49-F238E27FC236}">
                <a16:creationId xmlns:a16="http://schemas.microsoft.com/office/drawing/2014/main" id="{141DB323-D6AE-46A7-8611-BF58F5D17D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5789" y="5762349"/>
            <a:ext cx="2438459" cy="10614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5E17A52-97CD-AFE8-9330-33FD13B4FD8B}"/>
              </a:ext>
            </a:extLst>
          </p:cNvPr>
          <p:cNvSpPr txBox="1"/>
          <p:nvPr/>
        </p:nvSpPr>
        <p:spPr>
          <a:xfrm>
            <a:off x="10605191" y="139606"/>
            <a:ext cx="1751658" cy="1892826"/>
          </a:xfrm>
          <a:prstGeom prst="rect">
            <a:avLst/>
          </a:prstGeom>
          <a:noFill/>
        </p:spPr>
        <p:txBody>
          <a:bodyPr wrap="square" rtlCol="0">
            <a:spAutoFit/>
          </a:bodyPr>
          <a:lstStyle/>
          <a:p>
            <a:r>
              <a:rPr lang="en-GB" b="1" dirty="0">
                <a:latin typeface="Bradley Hand ITC" panose="03070402050302030203" pitchFamily="66" charset="0"/>
              </a:rPr>
              <a:t>Aim High </a:t>
            </a:r>
            <a:endParaRPr lang="en-GB" sz="1200" b="1" dirty="0">
              <a:latin typeface="Bradley Hand ITC" panose="03070402050302030203" pitchFamily="66" charset="0"/>
            </a:endParaRPr>
          </a:p>
          <a:p>
            <a:r>
              <a:rPr lang="en-GB" sz="1100" b="1" dirty="0"/>
              <a:t>To be a good learner I must…</a:t>
            </a:r>
          </a:p>
          <a:p>
            <a:r>
              <a:rPr lang="en-GB" sz="1100" b="1" dirty="0"/>
              <a:t>A</a:t>
            </a:r>
            <a:r>
              <a:rPr lang="en-GB" sz="1100" dirty="0"/>
              <a:t>sk questions</a:t>
            </a:r>
          </a:p>
          <a:p>
            <a:r>
              <a:rPr lang="en-GB" sz="1100" b="1" dirty="0"/>
              <a:t>I</a:t>
            </a:r>
            <a:r>
              <a:rPr lang="en-GB" sz="1100" dirty="0"/>
              <a:t>magine</a:t>
            </a:r>
          </a:p>
          <a:p>
            <a:r>
              <a:rPr lang="en-GB" sz="1100" b="1" dirty="0"/>
              <a:t>M</a:t>
            </a:r>
            <a:r>
              <a:rPr lang="en-GB" sz="1100" dirty="0"/>
              <a:t>otivate</a:t>
            </a:r>
          </a:p>
          <a:p>
            <a:r>
              <a:rPr lang="en-GB" sz="1100" b="1" dirty="0"/>
              <a:t>H</a:t>
            </a:r>
            <a:r>
              <a:rPr lang="en-GB" sz="1100" dirty="0"/>
              <a:t>ave a go</a:t>
            </a:r>
          </a:p>
          <a:p>
            <a:r>
              <a:rPr lang="en-GB" sz="1100" b="1" dirty="0"/>
              <a:t>I</a:t>
            </a:r>
            <a:r>
              <a:rPr lang="en-GB" sz="1100" dirty="0"/>
              <a:t>ndependent</a:t>
            </a:r>
          </a:p>
          <a:p>
            <a:r>
              <a:rPr lang="en-GB" sz="1100" b="1" dirty="0"/>
              <a:t>G</a:t>
            </a:r>
            <a:r>
              <a:rPr lang="en-GB" sz="1100" dirty="0"/>
              <a:t>oals</a:t>
            </a:r>
          </a:p>
          <a:p>
            <a:r>
              <a:rPr lang="en-GB" sz="1100" b="1" dirty="0"/>
              <a:t>H</a:t>
            </a:r>
            <a:r>
              <a:rPr lang="en-GB" sz="1100" dirty="0"/>
              <a:t>elp others</a:t>
            </a:r>
          </a:p>
        </p:txBody>
      </p:sp>
      <p:sp>
        <p:nvSpPr>
          <p:cNvPr id="7" name="TextBox 6">
            <a:extLst>
              <a:ext uri="{FF2B5EF4-FFF2-40B4-BE49-F238E27FC236}">
                <a16:creationId xmlns:a16="http://schemas.microsoft.com/office/drawing/2014/main" id="{F8CF8BD4-76A7-161D-9911-9BEB47464147}"/>
              </a:ext>
            </a:extLst>
          </p:cNvPr>
          <p:cNvSpPr txBox="1"/>
          <p:nvPr/>
        </p:nvSpPr>
        <p:spPr>
          <a:xfrm>
            <a:off x="3856594" y="1525073"/>
            <a:ext cx="3759757" cy="369332"/>
          </a:xfrm>
          <a:prstGeom prst="rect">
            <a:avLst/>
          </a:prstGeom>
          <a:noFill/>
        </p:spPr>
        <p:txBody>
          <a:bodyPr wrap="square" rtlCol="0">
            <a:spAutoFit/>
          </a:bodyPr>
          <a:lstStyle/>
          <a:p>
            <a:pPr algn="ctr"/>
            <a:r>
              <a:rPr lang="en-GB" b="1" dirty="0">
                <a:latin typeface="Bradley Hand ITC" panose="03070402050302030203" pitchFamily="66" charset="0"/>
              </a:rPr>
              <a:t>Our value this term is Service</a:t>
            </a:r>
          </a:p>
        </p:txBody>
      </p:sp>
      <p:sp>
        <p:nvSpPr>
          <p:cNvPr id="8" name="TextBox 7">
            <a:extLst>
              <a:ext uri="{FF2B5EF4-FFF2-40B4-BE49-F238E27FC236}">
                <a16:creationId xmlns:a16="http://schemas.microsoft.com/office/drawing/2014/main" id="{754E7D44-A211-1EC2-843E-31850A72B8AC}"/>
              </a:ext>
            </a:extLst>
          </p:cNvPr>
          <p:cNvSpPr txBox="1"/>
          <p:nvPr/>
        </p:nvSpPr>
        <p:spPr>
          <a:xfrm>
            <a:off x="3896076" y="1046177"/>
            <a:ext cx="3635699" cy="584775"/>
          </a:xfrm>
          <a:prstGeom prst="rect">
            <a:avLst/>
          </a:prstGeom>
          <a:noFill/>
        </p:spPr>
        <p:txBody>
          <a:bodyPr wrap="square" rtlCol="0">
            <a:spAutoFit/>
          </a:bodyPr>
          <a:lstStyle/>
          <a:p>
            <a:pPr algn="ctr"/>
            <a:r>
              <a:rPr lang="en-GB" sz="1600" b="1" dirty="0">
                <a:solidFill>
                  <a:srgbClr val="FF0000"/>
                </a:solidFill>
                <a:latin typeface="Bradley Hand ITC" panose="03070402050302030203" pitchFamily="66" charset="0"/>
              </a:rPr>
              <a:t>Trusting in God together, we live, learn and grow</a:t>
            </a:r>
          </a:p>
        </p:txBody>
      </p:sp>
      <p:pic>
        <p:nvPicPr>
          <p:cNvPr id="9" name="Picture 3">
            <a:extLst>
              <a:ext uri="{FF2B5EF4-FFF2-40B4-BE49-F238E27FC236}">
                <a16:creationId xmlns:a16="http://schemas.microsoft.com/office/drawing/2014/main" id="{CD8536D8-6BB2-3CF2-E528-E86881D958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638" y="189860"/>
            <a:ext cx="1301668" cy="921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9CB548A9-001A-F5DF-0BAD-5DF7AA36367B}"/>
              </a:ext>
            </a:extLst>
          </p:cNvPr>
          <p:cNvSpPr txBox="1"/>
          <p:nvPr/>
        </p:nvSpPr>
        <p:spPr>
          <a:xfrm>
            <a:off x="31407" y="33039"/>
            <a:ext cx="4027119" cy="1877437"/>
          </a:xfrm>
          <a:prstGeom prst="rect">
            <a:avLst/>
          </a:prstGeom>
          <a:noFill/>
        </p:spPr>
        <p:txBody>
          <a:bodyPr wrap="square" rtlCol="0">
            <a:spAutoFit/>
          </a:bodyPr>
          <a:lstStyle/>
          <a:p>
            <a:r>
              <a:rPr lang="en-GB" b="1" dirty="0"/>
              <a:t>Maths</a:t>
            </a:r>
          </a:p>
          <a:p>
            <a:r>
              <a:rPr lang="en-GB" sz="1400" dirty="0"/>
              <a:t>We will be learn about the relationships between </a:t>
            </a:r>
            <a:r>
              <a:rPr lang="en-GB" sz="1400" b="1" dirty="0"/>
              <a:t>fractions, decimals and percentages </a:t>
            </a:r>
            <a:r>
              <a:rPr lang="en-GB" sz="1400" dirty="0"/>
              <a:t>before moving on to </a:t>
            </a:r>
            <a:r>
              <a:rPr lang="en-GB" sz="1400" b="1" dirty="0"/>
              <a:t>ratio</a:t>
            </a:r>
            <a:r>
              <a:rPr lang="en-GB" sz="1400" dirty="0"/>
              <a:t> then shape and </a:t>
            </a:r>
            <a:r>
              <a:rPr lang="en-GB" sz="1400" b="1" dirty="0"/>
              <a:t>angles</a:t>
            </a:r>
            <a:r>
              <a:rPr lang="en-GB" sz="1400" dirty="0"/>
              <a:t> of shapes. </a:t>
            </a:r>
          </a:p>
          <a:p>
            <a:r>
              <a:rPr lang="en-GB" sz="1400" dirty="0"/>
              <a:t>If you would like to support your child with this topic at home, BBC Bitesize have some good resources.   </a:t>
            </a:r>
          </a:p>
        </p:txBody>
      </p:sp>
      <p:sp>
        <p:nvSpPr>
          <p:cNvPr id="11" name="TextBox 10">
            <a:extLst>
              <a:ext uri="{FF2B5EF4-FFF2-40B4-BE49-F238E27FC236}">
                <a16:creationId xmlns:a16="http://schemas.microsoft.com/office/drawing/2014/main" id="{C366BCF1-186B-215B-2A1B-C17F53EB948A}"/>
              </a:ext>
            </a:extLst>
          </p:cNvPr>
          <p:cNvSpPr txBox="1"/>
          <p:nvPr/>
        </p:nvSpPr>
        <p:spPr>
          <a:xfrm>
            <a:off x="1421763" y="1985390"/>
            <a:ext cx="3635699" cy="2308324"/>
          </a:xfrm>
          <a:prstGeom prst="rect">
            <a:avLst/>
          </a:prstGeom>
          <a:noFill/>
        </p:spPr>
        <p:txBody>
          <a:bodyPr wrap="square" rtlCol="0">
            <a:spAutoFit/>
          </a:bodyPr>
          <a:lstStyle/>
          <a:p>
            <a:r>
              <a:rPr lang="en-GB" b="1" dirty="0"/>
              <a:t>English</a:t>
            </a:r>
          </a:p>
          <a:p>
            <a:r>
              <a:rPr lang="en-GB" sz="1400" dirty="0"/>
              <a:t>Our book this term is The Nowhere Emporium by Ross MacKenzie. </a:t>
            </a:r>
          </a:p>
          <a:p>
            <a:r>
              <a:rPr lang="en-GB" sz="1400" dirty="0"/>
              <a:t>We will be basing our writing on a short animation ‘Germans in the Woods’ and will be focusing on using dialogue to move stories forwards and using the active and passive voice. At the end of term the children will use their history knowledge to write a non-chronological report on the Mayas. </a:t>
            </a:r>
          </a:p>
        </p:txBody>
      </p:sp>
      <p:sp>
        <p:nvSpPr>
          <p:cNvPr id="14" name="TextBox 13">
            <a:extLst>
              <a:ext uri="{FF2B5EF4-FFF2-40B4-BE49-F238E27FC236}">
                <a16:creationId xmlns:a16="http://schemas.microsoft.com/office/drawing/2014/main" id="{EEF46C30-F2E6-2D2A-8814-3570312ABEA7}"/>
              </a:ext>
            </a:extLst>
          </p:cNvPr>
          <p:cNvSpPr txBox="1"/>
          <p:nvPr/>
        </p:nvSpPr>
        <p:spPr>
          <a:xfrm>
            <a:off x="74395" y="6176487"/>
            <a:ext cx="4464996" cy="584775"/>
          </a:xfrm>
          <a:prstGeom prst="rect">
            <a:avLst/>
          </a:prstGeom>
          <a:noFill/>
        </p:spPr>
        <p:txBody>
          <a:bodyPr wrap="square" rtlCol="0">
            <a:spAutoFit/>
          </a:bodyPr>
          <a:lstStyle/>
          <a:p>
            <a:r>
              <a:rPr lang="en-GB" b="1" dirty="0"/>
              <a:t>Computing</a:t>
            </a:r>
          </a:p>
          <a:p>
            <a:r>
              <a:rPr lang="en-GB" sz="1400" dirty="0"/>
              <a:t>Selection in quizzes.</a:t>
            </a:r>
            <a:endParaRPr lang="en-GB" dirty="0"/>
          </a:p>
        </p:txBody>
      </p:sp>
      <p:sp>
        <p:nvSpPr>
          <p:cNvPr id="15" name="TextBox 14">
            <a:extLst>
              <a:ext uri="{FF2B5EF4-FFF2-40B4-BE49-F238E27FC236}">
                <a16:creationId xmlns:a16="http://schemas.microsoft.com/office/drawing/2014/main" id="{D46FB1FA-37B0-87B9-FB46-61C9C4D68A30}"/>
              </a:ext>
            </a:extLst>
          </p:cNvPr>
          <p:cNvSpPr txBox="1"/>
          <p:nvPr/>
        </p:nvSpPr>
        <p:spPr>
          <a:xfrm>
            <a:off x="8278038" y="1894405"/>
            <a:ext cx="1858393" cy="2308324"/>
          </a:xfrm>
          <a:prstGeom prst="rect">
            <a:avLst/>
          </a:prstGeom>
          <a:noFill/>
        </p:spPr>
        <p:txBody>
          <a:bodyPr wrap="square" rtlCol="0">
            <a:spAutoFit/>
          </a:bodyPr>
          <a:lstStyle/>
          <a:p>
            <a:r>
              <a:rPr lang="en-GB" b="1" dirty="0"/>
              <a:t>RE</a:t>
            </a:r>
          </a:p>
          <a:p>
            <a:r>
              <a:rPr lang="en-GB" sz="1400" dirty="0"/>
              <a:t>Why is the Torah so important to Jewish people?</a:t>
            </a:r>
          </a:p>
          <a:p>
            <a:r>
              <a:rPr lang="en-GB" sz="1400" dirty="0"/>
              <a:t>This term we will be learning about Judaism and what roll the Torah plays in worship and everyday life. </a:t>
            </a:r>
            <a:endParaRPr lang="en-GB" dirty="0"/>
          </a:p>
        </p:txBody>
      </p:sp>
      <p:sp>
        <p:nvSpPr>
          <p:cNvPr id="17" name="TextBox 16">
            <a:extLst>
              <a:ext uri="{FF2B5EF4-FFF2-40B4-BE49-F238E27FC236}">
                <a16:creationId xmlns:a16="http://schemas.microsoft.com/office/drawing/2014/main" id="{82BABBB5-5C5E-8BCC-0F08-DD2B88D497D2}"/>
              </a:ext>
            </a:extLst>
          </p:cNvPr>
          <p:cNvSpPr txBox="1"/>
          <p:nvPr/>
        </p:nvSpPr>
        <p:spPr>
          <a:xfrm>
            <a:off x="8318581" y="4195109"/>
            <a:ext cx="3635699" cy="1446550"/>
          </a:xfrm>
          <a:prstGeom prst="rect">
            <a:avLst/>
          </a:prstGeom>
          <a:noFill/>
        </p:spPr>
        <p:txBody>
          <a:bodyPr wrap="square" rtlCol="0">
            <a:spAutoFit/>
          </a:bodyPr>
          <a:lstStyle/>
          <a:p>
            <a:r>
              <a:rPr lang="en-GB" b="1" dirty="0"/>
              <a:t>Art</a:t>
            </a:r>
          </a:p>
          <a:p>
            <a:r>
              <a:rPr lang="en-GB" sz="1400" dirty="0"/>
              <a:t>We have two art projects this term. The children will be making their own Mayan hieroglyphs using a variety of printing methods and then making with own Mayan chocolate pot out of clay.  </a:t>
            </a:r>
          </a:p>
        </p:txBody>
      </p:sp>
      <p:sp>
        <p:nvSpPr>
          <p:cNvPr id="22" name="TextBox 21">
            <a:extLst>
              <a:ext uri="{FF2B5EF4-FFF2-40B4-BE49-F238E27FC236}">
                <a16:creationId xmlns:a16="http://schemas.microsoft.com/office/drawing/2014/main" id="{244C4FB8-5AF8-2DAF-265C-35FFCAABF9F1}"/>
              </a:ext>
            </a:extLst>
          </p:cNvPr>
          <p:cNvSpPr txBox="1"/>
          <p:nvPr/>
        </p:nvSpPr>
        <p:spPr>
          <a:xfrm>
            <a:off x="8408" y="4334507"/>
            <a:ext cx="3312161" cy="1877437"/>
          </a:xfrm>
          <a:prstGeom prst="rect">
            <a:avLst/>
          </a:prstGeom>
          <a:noFill/>
        </p:spPr>
        <p:txBody>
          <a:bodyPr wrap="square" rtlCol="0">
            <a:spAutoFit/>
          </a:bodyPr>
          <a:lstStyle/>
          <a:p>
            <a:r>
              <a:rPr lang="en-GB" b="1" dirty="0"/>
              <a:t>PHSE – Being my Best</a:t>
            </a:r>
          </a:p>
          <a:p>
            <a:r>
              <a:rPr lang="en-GB" sz="1400" dirty="0"/>
              <a:t>We’re learning to set goals and develop positive strategies to help us achieve our potential, through a growth mindset approach. We’re also learning about how to take care of ourselves, physically – including good hygiene, healthy eating and sleep routines.</a:t>
            </a:r>
          </a:p>
        </p:txBody>
      </p:sp>
      <p:sp>
        <p:nvSpPr>
          <p:cNvPr id="26" name="TextBox 25">
            <a:extLst>
              <a:ext uri="{FF2B5EF4-FFF2-40B4-BE49-F238E27FC236}">
                <a16:creationId xmlns:a16="http://schemas.microsoft.com/office/drawing/2014/main" id="{0BF160E7-B09B-5BD7-3349-9E1DE2C2CE9F}"/>
              </a:ext>
            </a:extLst>
          </p:cNvPr>
          <p:cNvSpPr txBox="1"/>
          <p:nvPr/>
        </p:nvSpPr>
        <p:spPr>
          <a:xfrm>
            <a:off x="2218821" y="6035828"/>
            <a:ext cx="3003772" cy="800219"/>
          </a:xfrm>
          <a:prstGeom prst="rect">
            <a:avLst/>
          </a:prstGeom>
          <a:noFill/>
        </p:spPr>
        <p:txBody>
          <a:bodyPr wrap="square" rtlCol="0">
            <a:spAutoFit/>
          </a:bodyPr>
          <a:lstStyle/>
          <a:p>
            <a:r>
              <a:rPr lang="en-GB" b="1" dirty="0"/>
              <a:t>PE</a:t>
            </a:r>
          </a:p>
          <a:p>
            <a:r>
              <a:rPr lang="en-GB" sz="1400" dirty="0"/>
              <a:t>This term the children will be swimming on a Tuesday afternoon.</a:t>
            </a:r>
            <a:endParaRPr lang="en-GB" dirty="0"/>
          </a:p>
        </p:txBody>
      </p:sp>
      <p:sp>
        <p:nvSpPr>
          <p:cNvPr id="18" name="TextBox 17">
            <a:extLst>
              <a:ext uri="{FF2B5EF4-FFF2-40B4-BE49-F238E27FC236}">
                <a16:creationId xmlns:a16="http://schemas.microsoft.com/office/drawing/2014/main" id="{E0BE8240-5694-D5C3-B374-105B050FBDB9}"/>
              </a:ext>
            </a:extLst>
          </p:cNvPr>
          <p:cNvSpPr txBox="1"/>
          <p:nvPr/>
        </p:nvSpPr>
        <p:spPr>
          <a:xfrm>
            <a:off x="5222593" y="1928690"/>
            <a:ext cx="2028068" cy="1231106"/>
          </a:xfrm>
          <a:prstGeom prst="rect">
            <a:avLst/>
          </a:prstGeom>
          <a:noFill/>
        </p:spPr>
        <p:txBody>
          <a:bodyPr wrap="square" rtlCol="0">
            <a:spAutoFit/>
          </a:bodyPr>
          <a:lstStyle/>
          <a:p>
            <a:r>
              <a:rPr lang="en-GB" b="1" dirty="0"/>
              <a:t>DT</a:t>
            </a:r>
          </a:p>
          <a:p>
            <a:r>
              <a:rPr lang="en-GB" sz="1400" dirty="0"/>
              <a:t>In DT the class will be researching, planning and making some Mexican food. </a:t>
            </a:r>
            <a:endParaRPr lang="en-GB" dirty="0"/>
          </a:p>
        </p:txBody>
      </p:sp>
      <p:sp>
        <p:nvSpPr>
          <p:cNvPr id="29" name="TextBox 28">
            <a:extLst>
              <a:ext uri="{FF2B5EF4-FFF2-40B4-BE49-F238E27FC236}">
                <a16:creationId xmlns:a16="http://schemas.microsoft.com/office/drawing/2014/main" id="{4ABF0CA5-E258-9CAB-120A-410A7352895A}"/>
              </a:ext>
            </a:extLst>
          </p:cNvPr>
          <p:cNvSpPr txBox="1"/>
          <p:nvPr/>
        </p:nvSpPr>
        <p:spPr>
          <a:xfrm>
            <a:off x="3489518" y="4441496"/>
            <a:ext cx="2596324" cy="1446550"/>
          </a:xfrm>
          <a:prstGeom prst="rect">
            <a:avLst/>
          </a:prstGeom>
          <a:noFill/>
        </p:spPr>
        <p:txBody>
          <a:bodyPr wrap="square" rtlCol="0">
            <a:spAutoFit/>
          </a:bodyPr>
          <a:lstStyle/>
          <a:p>
            <a:r>
              <a:rPr lang="en-GB" b="1" dirty="0"/>
              <a:t>Science </a:t>
            </a:r>
          </a:p>
          <a:p>
            <a:r>
              <a:rPr lang="en-GB" sz="1400" dirty="0"/>
              <a:t>Our science topic is </a:t>
            </a:r>
            <a:r>
              <a:rPr lang="en-GB" sz="1400" b="1" dirty="0"/>
              <a:t>‘Does everything start as an egg?’</a:t>
            </a:r>
          </a:p>
          <a:p>
            <a:r>
              <a:rPr lang="en-GB" sz="1400" dirty="0"/>
              <a:t>The children will be learning about life cycles in plants and animals. </a:t>
            </a:r>
          </a:p>
        </p:txBody>
      </p:sp>
      <p:sp>
        <p:nvSpPr>
          <p:cNvPr id="30" name="TextBox 29">
            <a:extLst>
              <a:ext uri="{FF2B5EF4-FFF2-40B4-BE49-F238E27FC236}">
                <a16:creationId xmlns:a16="http://schemas.microsoft.com/office/drawing/2014/main" id="{D6B490A5-A2F4-3A0E-B807-168885BBC4A8}"/>
              </a:ext>
            </a:extLst>
          </p:cNvPr>
          <p:cNvSpPr txBox="1"/>
          <p:nvPr/>
        </p:nvSpPr>
        <p:spPr>
          <a:xfrm>
            <a:off x="7427840" y="244129"/>
            <a:ext cx="3275545" cy="1661993"/>
          </a:xfrm>
          <a:prstGeom prst="rect">
            <a:avLst/>
          </a:prstGeom>
          <a:noFill/>
        </p:spPr>
        <p:txBody>
          <a:bodyPr wrap="square" rtlCol="0">
            <a:spAutoFit/>
          </a:bodyPr>
          <a:lstStyle/>
          <a:p>
            <a:r>
              <a:rPr lang="en-GB" b="1" dirty="0">
                <a:solidFill>
                  <a:schemeClr val="accent5"/>
                </a:solidFill>
              </a:rPr>
              <a:t>SATS</a:t>
            </a:r>
          </a:p>
          <a:p>
            <a:r>
              <a:rPr lang="en-GB" sz="1200" dirty="0">
                <a:solidFill>
                  <a:schemeClr val="accent5"/>
                </a:solidFill>
              </a:rPr>
              <a:t>The Year 6 SATS are in week 5  of this term. The children will spend some time revising in class ahead of the tests. If you would like to support your child to practice at home CPG have free 10-minute tests on their website. </a:t>
            </a:r>
          </a:p>
          <a:p>
            <a:r>
              <a:rPr lang="en-GB" sz="1200" dirty="0">
                <a:solidFill>
                  <a:schemeClr val="accent5"/>
                </a:solidFill>
              </a:rPr>
              <a:t>During SATS week the Year 5s will be doing a project focuses on our history. </a:t>
            </a:r>
          </a:p>
        </p:txBody>
      </p:sp>
      <p:pic>
        <p:nvPicPr>
          <p:cNvPr id="2" name="Picture 2" descr="Mexican cuisine - Foodwiki - Takeaway.com">
            <a:extLst>
              <a:ext uri="{FF2B5EF4-FFF2-40B4-BE49-F238E27FC236}">
                <a16:creationId xmlns:a16="http://schemas.microsoft.com/office/drawing/2014/main" id="{8457831F-49EC-E8D3-3C14-29036FAAE3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2009" y="3161516"/>
            <a:ext cx="1790124" cy="745885"/>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6" descr="Image of The Nowhere Emporium: 1 (Kelpies)">
            <a:extLst>
              <a:ext uri="{FF2B5EF4-FFF2-40B4-BE49-F238E27FC236}">
                <a16:creationId xmlns:a16="http://schemas.microsoft.com/office/drawing/2014/main" id="{6A43995E-9ADF-469B-D333-A521FE85DB3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9" name="Picture 18">
            <a:extLst>
              <a:ext uri="{FF2B5EF4-FFF2-40B4-BE49-F238E27FC236}">
                <a16:creationId xmlns:a16="http://schemas.microsoft.com/office/drawing/2014/main" id="{50CC6E9A-9164-E812-D09A-22544FD559F3}"/>
              </a:ext>
            </a:extLst>
          </p:cNvPr>
          <p:cNvPicPr>
            <a:picLocks noChangeAspect="1"/>
          </p:cNvPicPr>
          <p:nvPr/>
        </p:nvPicPr>
        <p:blipFill>
          <a:blip r:embed="rId5"/>
          <a:stretch>
            <a:fillRect/>
          </a:stretch>
        </p:blipFill>
        <p:spPr>
          <a:xfrm>
            <a:off x="210514" y="2119213"/>
            <a:ext cx="1200150" cy="1866900"/>
          </a:xfrm>
          <a:prstGeom prst="rect">
            <a:avLst/>
          </a:prstGeom>
        </p:spPr>
      </p:pic>
      <p:pic>
        <p:nvPicPr>
          <p:cNvPr id="23" name="Picture 22">
            <a:extLst>
              <a:ext uri="{FF2B5EF4-FFF2-40B4-BE49-F238E27FC236}">
                <a16:creationId xmlns:a16="http://schemas.microsoft.com/office/drawing/2014/main" id="{7DC4521A-836C-C23F-A094-44D4317765EC}"/>
              </a:ext>
            </a:extLst>
          </p:cNvPr>
          <p:cNvPicPr>
            <a:picLocks noChangeAspect="1"/>
          </p:cNvPicPr>
          <p:nvPr/>
        </p:nvPicPr>
        <p:blipFill>
          <a:blip r:embed="rId6"/>
          <a:stretch>
            <a:fillRect/>
          </a:stretch>
        </p:blipFill>
        <p:spPr>
          <a:xfrm>
            <a:off x="10149787" y="2135262"/>
            <a:ext cx="1896550" cy="1263065"/>
          </a:xfrm>
          <a:prstGeom prst="rect">
            <a:avLst/>
          </a:prstGeom>
        </p:spPr>
      </p:pic>
      <p:pic>
        <p:nvPicPr>
          <p:cNvPr id="25" name="Picture 24">
            <a:extLst>
              <a:ext uri="{FF2B5EF4-FFF2-40B4-BE49-F238E27FC236}">
                <a16:creationId xmlns:a16="http://schemas.microsoft.com/office/drawing/2014/main" id="{7E4CF562-5862-C7E2-8BB1-49EC45D7B230}"/>
              </a:ext>
            </a:extLst>
          </p:cNvPr>
          <p:cNvPicPr>
            <a:picLocks noChangeAspect="1"/>
          </p:cNvPicPr>
          <p:nvPr/>
        </p:nvPicPr>
        <p:blipFill>
          <a:blip r:embed="rId7"/>
          <a:stretch>
            <a:fillRect/>
          </a:stretch>
        </p:blipFill>
        <p:spPr>
          <a:xfrm>
            <a:off x="4579934" y="5634632"/>
            <a:ext cx="956490" cy="672425"/>
          </a:xfrm>
          <a:prstGeom prst="rect">
            <a:avLst/>
          </a:prstGeom>
        </p:spPr>
      </p:pic>
      <p:pic>
        <p:nvPicPr>
          <p:cNvPr id="32" name="Picture 31">
            <a:extLst>
              <a:ext uri="{FF2B5EF4-FFF2-40B4-BE49-F238E27FC236}">
                <a16:creationId xmlns:a16="http://schemas.microsoft.com/office/drawing/2014/main" id="{03DE831A-7B6C-4E2C-CDAE-0CB408F00A6E}"/>
              </a:ext>
            </a:extLst>
          </p:cNvPr>
          <p:cNvPicPr>
            <a:picLocks noChangeAspect="1"/>
          </p:cNvPicPr>
          <p:nvPr/>
        </p:nvPicPr>
        <p:blipFill>
          <a:blip r:embed="rId8"/>
          <a:stretch>
            <a:fillRect/>
          </a:stretch>
        </p:blipFill>
        <p:spPr>
          <a:xfrm>
            <a:off x="10308651" y="5550806"/>
            <a:ext cx="1781951" cy="1322276"/>
          </a:xfrm>
          <a:prstGeom prst="rect">
            <a:avLst/>
          </a:prstGeom>
        </p:spPr>
      </p:pic>
      <p:sp>
        <p:nvSpPr>
          <p:cNvPr id="35" name="TextBox 34">
            <a:extLst>
              <a:ext uri="{FF2B5EF4-FFF2-40B4-BE49-F238E27FC236}">
                <a16:creationId xmlns:a16="http://schemas.microsoft.com/office/drawing/2014/main" id="{B8086B61-6D3C-F203-5B41-B54706B2C20F}"/>
              </a:ext>
            </a:extLst>
          </p:cNvPr>
          <p:cNvSpPr txBox="1"/>
          <p:nvPr/>
        </p:nvSpPr>
        <p:spPr>
          <a:xfrm>
            <a:off x="5881466" y="4022485"/>
            <a:ext cx="2028068" cy="2308324"/>
          </a:xfrm>
          <a:prstGeom prst="rect">
            <a:avLst/>
          </a:prstGeom>
          <a:noFill/>
        </p:spPr>
        <p:txBody>
          <a:bodyPr wrap="square" rtlCol="0">
            <a:spAutoFit/>
          </a:bodyPr>
          <a:lstStyle/>
          <a:p>
            <a:r>
              <a:rPr lang="en-GB" b="1" dirty="0"/>
              <a:t>History</a:t>
            </a:r>
          </a:p>
          <a:p>
            <a:r>
              <a:rPr lang="en-GB" sz="1400" dirty="0"/>
              <a:t>This term we will be exploring the ancient Mayan civilization. The children will be learning about how Mayans lived, worshiped, celebrated and how their civilization came to an end. </a:t>
            </a:r>
          </a:p>
        </p:txBody>
      </p:sp>
    </p:spTree>
    <p:extLst>
      <p:ext uri="{BB962C8B-B14F-4D97-AF65-F5344CB8AC3E}">
        <p14:creationId xmlns:p14="http://schemas.microsoft.com/office/powerpoint/2010/main" val="765328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FB2CA0-4A1A-6D11-3514-04F7D6AE99E4}"/>
              </a:ext>
            </a:extLst>
          </p:cNvPr>
          <p:cNvSpPr txBox="1"/>
          <p:nvPr/>
        </p:nvSpPr>
        <p:spPr>
          <a:xfrm>
            <a:off x="116838" y="515087"/>
            <a:ext cx="5557520" cy="1433213"/>
          </a:xfrm>
          <a:prstGeom prst="rect">
            <a:avLst/>
          </a:prstGeom>
          <a:noFill/>
        </p:spPr>
        <p:txBody>
          <a:bodyPr wrap="square">
            <a:spAutoFit/>
          </a:bodyPr>
          <a:lstStyle/>
          <a:p>
            <a:pPr marL="0" marR="0" indent="0" algn="l">
              <a:lnSpc>
                <a:spcPct val="119000"/>
              </a:lnSpc>
              <a:spcBef>
                <a:spcPts val="0"/>
              </a:spcBef>
              <a:spcAft>
                <a:spcPts val="0"/>
              </a:spcAft>
            </a:pPr>
            <a:r>
              <a:rPr lang="en-GB" sz="1200" b="1" u="sng" kern="1400" dirty="0">
                <a:ln>
                  <a:noFill/>
                </a:ln>
                <a:solidFill>
                  <a:srgbClr val="000000"/>
                </a:solidFill>
                <a:effectLst/>
                <a:latin typeface="Abadi" panose="020B0604020104020204" pitchFamily="34" charset="0"/>
              </a:rPr>
              <a:t>PE</a:t>
            </a:r>
            <a:r>
              <a:rPr lang="en-GB" sz="1200" b="1" kern="1400" dirty="0">
                <a:ln>
                  <a:noFill/>
                </a:ln>
                <a:solidFill>
                  <a:srgbClr val="000000"/>
                </a:solidFill>
                <a:effectLst/>
                <a:latin typeface="Abadi" panose="020B0604020104020204" pitchFamily="34" charset="0"/>
              </a:rPr>
              <a:t> </a:t>
            </a:r>
          </a:p>
          <a:p>
            <a:pPr marL="89992" marR="0" indent="-89992" algn="l">
              <a:lnSpc>
                <a:spcPct val="119000"/>
              </a:lnSpc>
              <a:spcBef>
                <a:spcPts val="0"/>
              </a:spcBef>
              <a:spcAft>
                <a:spcPts val="0"/>
              </a:spcAft>
            </a:pPr>
            <a:r>
              <a:rPr lang="en-GB" sz="1000" kern="1400" dirty="0">
                <a:ln>
                  <a:noFill/>
                </a:ln>
                <a:solidFill>
                  <a:srgbClr val="000000"/>
                </a:solidFill>
                <a:effectLst/>
                <a:latin typeface="Abadi" panose="020B0604020104020204" pitchFamily="34" charset="0"/>
              </a:rPr>
              <a:t>Swimming:</a:t>
            </a:r>
          </a:p>
          <a:p>
            <a:pPr marL="89992" marR="0" indent="-89992" algn="l">
              <a:lnSpc>
                <a:spcPct val="119000"/>
              </a:lnSpc>
              <a:spcBef>
                <a:spcPts val="0"/>
              </a:spcBef>
              <a:spcAft>
                <a:spcPts val="0"/>
              </a:spcAft>
            </a:pPr>
            <a:r>
              <a:rPr lang="en-GB" sz="1000" kern="1400" dirty="0">
                <a:ln>
                  <a:noFill/>
                </a:ln>
                <a:solidFill>
                  <a:srgbClr val="000000"/>
                </a:solidFill>
                <a:effectLst/>
              </a:rPr>
              <a:t>There are three main objectives for children to cover during this time, concerning: </a:t>
            </a:r>
          </a:p>
          <a:p>
            <a:pPr marL="89992" marR="0" indent="-89992" algn="l">
              <a:lnSpc>
                <a:spcPct val="119000"/>
              </a:lnSpc>
              <a:spcBef>
                <a:spcPts val="0"/>
              </a:spcBef>
              <a:spcAft>
                <a:spcPts val="0"/>
              </a:spcAft>
            </a:pPr>
            <a:r>
              <a:rPr lang="en-GB" sz="1000" kern="1400" dirty="0">
                <a:solidFill>
                  <a:srgbClr val="000000"/>
                </a:solidFill>
              </a:rPr>
              <a:t>- </a:t>
            </a:r>
            <a:r>
              <a:rPr lang="en-GB" sz="1000" kern="1400" dirty="0">
                <a:ln>
                  <a:noFill/>
                </a:ln>
                <a:solidFill>
                  <a:srgbClr val="000000"/>
                </a:solidFill>
                <a:effectLst/>
              </a:rPr>
              <a:t>swimming ‘competently, confidently and proficiently over a distance of at least 25 metres’</a:t>
            </a:r>
          </a:p>
          <a:p>
            <a:pPr marL="89992" marR="0" indent="-89992" algn="l">
              <a:lnSpc>
                <a:spcPct val="119000"/>
              </a:lnSpc>
              <a:spcBef>
                <a:spcPts val="0"/>
              </a:spcBef>
              <a:spcAft>
                <a:spcPts val="0"/>
              </a:spcAft>
            </a:pPr>
            <a:r>
              <a:rPr lang="en-GB" sz="1000" kern="1400" dirty="0">
                <a:solidFill>
                  <a:srgbClr val="000000"/>
                </a:solidFill>
              </a:rPr>
              <a:t>- </a:t>
            </a:r>
            <a:r>
              <a:rPr lang="en-GB" sz="1000" kern="1400" dirty="0">
                <a:ln>
                  <a:noFill/>
                </a:ln>
                <a:solidFill>
                  <a:srgbClr val="000000"/>
                </a:solidFill>
                <a:effectLst/>
              </a:rPr>
              <a:t>using ‘a range of strokes effectively’ </a:t>
            </a:r>
          </a:p>
          <a:p>
            <a:pPr marL="89992" marR="0" indent="-89992" algn="l">
              <a:lnSpc>
                <a:spcPct val="119000"/>
              </a:lnSpc>
              <a:spcBef>
                <a:spcPts val="0"/>
              </a:spcBef>
              <a:spcAft>
                <a:spcPts val="0"/>
              </a:spcAft>
            </a:pPr>
            <a:r>
              <a:rPr lang="en-GB" sz="1000" kern="1400" dirty="0">
                <a:solidFill>
                  <a:srgbClr val="000000"/>
                </a:solidFill>
              </a:rPr>
              <a:t>- </a:t>
            </a:r>
            <a:r>
              <a:rPr lang="en-GB" sz="1000" kern="1400" dirty="0">
                <a:ln>
                  <a:noFill/>
                </a:ln>
                <a:solidFill>
                  <a:srgbClr val="000000"/>
                </a:solidFill>
                <a:effectLst/>
              </a:rPr>
              <a:t>performing ‘safe self-rescue in different water-based situations’</a:t>
            </a:r>
          </a:p>
          <a:p>
            <a:pPr marL="0" marR="0" indent="0" algn="l">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 </a:t>
            </a:r>
          </a:p>
        </p:txBody>
      </p:sp>
      <p:sp>
        <p:nvSpPr>
          <p:cNvPr id="7" name="TextBox 6">
            <a:extLst>
              <a:ext uri="{FF2B5EF4-FFF2-40B4-BE49-F238E27FC236}">
                <a16:creationId xmlns:a16="http://schemas.microsoft.com/office/drawing/2014/main" id="{EE668071-6A75-3945-D511-218846F4BCBA}"/>
              </a:ext>
            </a:extLst>
          </p:cNvPr>
          <p:cNvSpPr txBox="1"/>
          <p:nvPr/>
        </p:nvSpPr>
        <p:spPr>
          <a:xfrm>
            <a:off x="264158" y="161590"/>
            <a:ext cx="6096000" cy="670120"/>
          </a:xfrm>
          <a:prstGeom prst="rect">
            <a:avLst/>
          </a:prstGeom>
          <a:noFill/>
        </p:spPr>
        <p:txBody>
          <a:bodyPr wrap="square">
            <a:spAutoFit/>
          </a:bodyPr>
          <a:lstStyle/>
          <a:p>
            <a:pPr marL="0" marR="0" indent="0" algn="l">
              <a:lnSpc>
                <a:spcPct val="119000"/>
              </a:lnSpc>
              <a:spcBef>
                <a:spcPts val="0"/>
              </a:spcBef>
              <a:spcAft>
                <a:spcPts val="600"/>
              </a:spcAft>
            </a:pPr>
            <a:r>
              <a:rPr lang="en-GB" sz="1800" u="sng" kern="1400" dirty="0">
                <a:ln>
                  <a:noFill/>
                </a:ln>
                <a:solidFill>
                  <a:srgbClr val="000000"/>
                </a:solidFill>
                <a:effectLst/>
                <a:latin typeface="Calibri" panose="020F0502020204030204" pitchFamily="34" charset="0"/>
              </a:rPr>
              <a:t>National Curriculum links</a:t>
            </a:r>
            <a:endParaRPr lang="en-GB" sz="10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GB" sz="1000" kern="1400" dirty="0">
                <a:ln>
                  <a:noFill/>
                </a:ln>
                <a:solidFill>
                  <a:srgbClr val="000000"/>
                </a:solidFill>
                <a:effectLst/>
                <a:latin typeface="Calibri" panose="020F0502020204030204" pitchFamily="34" charset="0"/>
              </a:rPr>
              <a:t> </a:t>
            </a:r>
          </a:p>
        </p:txBody>
      </p:sp>
      <p:sp>
        <p:nvSpPr>
          <p:cNvPr id="10" name="TextBox 9">
            <a:extLst>
              <a:ext uri="{FF2B5EF4-FFF2-40B4-BE49-F238E27FC236}">
                <a16:creationId xmlns:a16="http://schemas.microsoft.com/office/drawing/2014/main" id="{BB1E7101-A223-B0F4-F18A-9E86888519CF}"/>
              </a:ext>
            </a:extLst>
          </p:cNvPr>
          <p:cNvSpPr txBox="1"/>
          <p:nvPr/>
        </p:nvSpPr>
        <p:spPr>
          <a:xfrm>
            <a:off x="116838" y="4102867"/>
            <a:ext cx="5557520" cy="1815882"/>
          </a:xfrm>
          <a:prstGeom prst="rect">
            <a:avLst/>
          </a:prstGeom>
          <a:noFill/>
        </p:spPr>
        <p:txBody>
          <a:bodyPr wrap="square">
            <a:spAutoFit/>
          </a:bodyPr>
          <a:lstStyle/>
          <a:p>
            <a:r>
              <a:rPr lang="en-GB" sz="1200" b="1" u="sng" dirty="0">
                <a:latin typeface="Abadi" panose="020B0604020104020204" pitchFamily="34" charset="0"/>
                <a:ea typeface="Aptos" panose="020B0004020202020204" pitchFamily="34" charset="0"/>
                <a:cs typeface="Aptos" panose="020B0004020202020204" pitchFamily="34" charset="0"/>
              </a:rPr>
              <a:t>Art</a:t>
            </a:r>
          </a:p>
          <a:p>
            <a:pPr marL="171450" indent="-171450">
              <a:buFont typeface="Arial" panose="020B0604020202020204" pitchFamily="34" charset="0"/>
              <a:buChar char="•"/>
            </a:pPr>
            <a:r>
              <a:rPr lang="en-GB" sz="1000" dirty="0">
                <a:latin typeface="Abadi" panose="020B0604020104020204" pitchFamily="34" charset="0"/>
                <a:ea typeface="Aptos" panose="020B0004020202020204" pitchFamily="34" charset="0"/>
                <a:cs typeface="Aptos" panose="020B0004020202020204" pitchFamily="34" charset="0"/>
              </a:rPr>
              <a:t>Generating Ideas:</a:t>
            </a:r>
          </a:p>
          <a:p>
            <a:r>
              <a:rPr lang="en-GB" sz="1000" dirty="0">
                <a:latin typeface="Abadi" panose="020B0604020104020204" pitchFamily="34" charset="0"/>
                <a:ea typeface="Aptos" panose="020B0004020202020204" pitchFamily="34" charset="0"/>
                <a:cs typeface="Aptos" panose="020B0004020202020204" pitchFamily="34" charset="0"/>
              </a:rPr>
              <a:t>Generate ideas from a range of stimuli and carry out simple research and evaluation to develop their ideas and plan more purposefully for an outcome.</a:t>
            </a:r>
          </a:p>
          <a:p>
            <a:pPr marL="171450" indent="-171450">
              <a:buFont typeface="Arial" panose="020B0604020202020204" pitchFamily="34" charset="0"/>
              <a:buChar char="•"/>
            </a:pPr>
            <a:r>
              <a:rPr lang="en-GB" sz="1000" dirty="0">
                <a:latin typeface="Abadi" panose="020B0604020104020204" pitchFamily="34" charset="0"/>
                <a:ea typeface="Aptos" panose="020B0004020202020204" pitchFamily="34" charset="0"/>
                <a:cs typeface="Aptos" panose="020B0004020202020204" pitchFamily="34" charset="0"/>
              </a:rPr>
              <a:t>Using Sketchbooks:</a:t>
            </a:r>
          </a:p>
          <a:p>
            <a:r>
              <a:rPr lang="en-GB" sz="1000" dirty="0">
                <a:latin typeface="Abadi" panose="020B0604020104020204" pitchFamily="34" charset="0"/>
                <a:ea typeface="Aptos" panose="020B0004020202020204" pitchFamily="34" charset="0"/>
                <a:cs typeface="Aptos" panose="020B0004020202020204" pitchFamily="34" charset="0"/>
              </a:rPr>
              <a:t>Use sketchbooks for a wider range of purposes for example ,drawing, planning.</a:t>
            </a:r>
          </a:p>
          <a:p>
            <a:pPr marL="171450" indent="-171450">
              <a:buFont typeface="Arial" panose="020B0604020202020204" pitchFamily="34" charset="0"/>
              <a:buChar char="•"/>
            </a:pPr>
            <a:r>
              <a:rPr lang="en-GB" sz="1000" dirty="0">
                <a:latin typeface="Abadi" panose="020B0604020104020204" pitchFamily="34" charset="0"/>
                <a:ea typeface="Aptos" panose="020B0004020202020204" pitchFamily="34" charset="0"/>
                <a:cs typeface="Aptos" panose="020B0004020202020204" pitchFamily="34" charset="0"/>
              </a:rPr>
              <a:t>Making Skills:</a:t>
            </a:r>
          </a:p>
          <a:p>
            <a:r>
              <a:rPr lang="en-GB" sz="1000" dirty="0">
                <a:latin typeface="Abadi" panose="020B0604020104020204" pitchFamily="34" charset="0"/>
                <a:ea typeface="Aptos" panose="020B0004020202020204" pitchFamily="34" charset="0"/>
                <a:cs typeface="Aptos" panose="020B0004020202020204" pitchFamily="34" charset="0"/>
              </a:rPr>
              <a:t>Demonstrate greater skill and control when drawing and painting to depict forms, such as showing an awareness of perspective and being able to create 3D effects.</a:t>
            </a:r>
          </a:p>
          <a:p>
            <a:r>
              <a:rPr lang="en-GB" sz="1000" dirty="0">
                <a:latin typeface="Abadi" panose="020B0604020104020204" pitchFamily="34" charset="0"/>
              </a:rPr>
              <a:t>To improve their mastery of art and design techniques, including drawing, painting and sculpture with a range of materials [for example, pencil, charcoal, paint, clay]</a:t>
            </a:r>
            <a:endParaRPr lang="en-GB" sz="1000" dirty="0">
              <a:effectLst/>
              <a:latin typeface="Abadi" panose="020B0604020104020204" pitchFamily="34" charset="0"/>
              <a:ea typeface="Aptos" panose="020B0004020202020204" pitchFamily="34" charset="0"/>
            </a:endParaRPr>
          </a:p>
        </p:txBody>
      </p:sp>
      <p:sp>
        <p:nvSpPr>
          <p:cNvPr id="12" name="TextBox 11">
            <a:extLst>
              <a:ext uri="{FF2B5EF4-FFF2-40B4-BE49-F238E27FC236}">
                <a16:creationId xmlns:a16="http://schemas.microsoft.com/office/drawing/2014/main" id="{B6819368-BBC3-F8B6-8F29-61A805364FBA}"/>
              </a:ext>
            </a:extLst>
          </p:cNvPr>
          <p:cNvSpPr txBox="1"/>
          <p:nvPr/>
        </p:nvSpPr>
        <p:spPr>
          <a:xfrm>
            <a:off x="116838" y="1769877"/>
            <a:ext cx="5212080" cy="2558649"/>
          </a:xfrm>
          <a:prstGeom prst="rect">
            <a:avLst/>
          </a:prstGeom>
          <a:noFill/>
        </p:spPr>
        <p:txBody>
          <a:bodyPr wrap="square">
            <a:spAutoFit/>
          </a:bodyPr>
          <a:lstStyle/>
          <a:p>
            <a:pPr marL="914400" indent="-228600">
              <a:lnSpc>
                <a:spcPct val="115000"/>
              </a:lnSpc>
              <a:buNone/>
            </a:pPr>
            <a:r>
              <a:rPr lang="en-GB" sz="1100" b="1" dirty="0">
                <a:solidFill>
                  <a:srgbClr val="1155CC"/>
                </a:solidFill>
                <a:effectLst/>
                <a:latin typeface="Abadi" panose="020B0604020104020204" pitchFamily="34" charset="0"/>
                <a:ea typeface="Quicksand" panose="020B0604020202020204"/>
                <a:cs typeface="Quicksand" panose="020B0604020202020204"/>
                <a:hlinkClick r:id="rId3"/>
              </a:rPr>
              <a:t>Computing</a:t>
            </a:r>
            <a:endParaRPr lang="en-GB" sz="1100" dirty="0">
              <a:effectLst/>
              <a:latin typeface="Abadi" panose="020B0604020104020204" pitchFamily="34" charset="0"/>
              <a:ea typeface="Quicksand" panose="020B0604020202020204"/>
              <a:cs typeface="Quicksand" panose="020B0604020202020204"/>
            </a:endParaRPr>
          </a:p>
          <a:p>
            <a:pPr marL="342900" lvl="0" indent="-342900">
              <a:lnSpc>
                <a:spcPct val="115000"/>
              </a:lnSpc>
              <a:buClr>
                <a:srgbClr val="5B5BA5"/>
              </a:buClr>
              <a:buFont typeface="Arial" panose="020B0604020202020204" pitchFamily="34" charset="0"/>
              <a:buChar char="●"/>
            </a:pPr>
            <a:r>
              <a:rPr lang="en-GB" sz="1000" u="none" strike="noStrike" dirty="0">
                <a:effectLst/>
                <a:latin typeface="Abadi" panose="020B0604020104020204" pitchFamily="34" charset="0"/>
                <a:ea typeface="Quicksand" panose="020B0604020202020204"/>
                <a:cs typeface="Quicksand" panose="020B0604020202020204"/>
              </a:rPr>
              <a:t>design, write and debug programs that accomplish specific goals, including controlling or simulating physical systems; solve problems by decomposing them into smaller parts</a:t>
            </a:r>
          </a:p>
          <a:p>
            <a:pPr marL="342900" lvl="0" indent="-342900">
              <a:lnSpc>
                <a:spcPct val="115000"/>
              </a:lnSpc>
              <a:buClr>
                <a:srgbClr val="5B5BA5"/>
              </a:buClr>
              <a:buFont typeface="Arial" panose="020B0604020202020204" pitchFamily="34" charset="0"/>
              <a:buChar char="●"/>
            </a:pPr>
            <a:r>
              <a:rPr lang="en-GB" sz="1000" u="none" strike="noStrike" dirty="0">
                <a:effectLst/>
                <a:latin typeface="Abadi" panose="020B0604020104020204" pitchFamily="34" charset="0"/>
                <a:ea typeface="Quicksand" panose="020B0604020202020204"/>
                <a:cs typeface="Quicksand" panose="020B0604020202020204"/>
              </a:rPr>
              <a:t>use sequence, selection, and repetition in programs; work with variables and various forms of input and output</a:t>
            </a:r>
          </a:p>
          <a:p>
            <a:pPr marL="342900" lvl="0" indent="-342900">
              <a:lnSpc>
                <a:spcPct val="115000"/>
              </a:lnSpc>
              <a:buClr>
                <a:srgbClr val="5B5BA5"/>
              </a:buClr>
              <a:buFont typeface="Arial" panose="020B0604020202020204" pitchFamily="34" charset="0"/>
              <a:buChar char="●"/>
            </a:pPr>
            <a:r>
              <a:rPr lang="en-GB" sz="1000" u="none" strike="noStrike" dirty="0">
                <a:effectLst/>
                <a:latin typeface="Abadi" panose="020B0604020104020204" pitchFamily="34" charset="0"/>
                <a:ea typeface="Quicksand" panose="020B0604020202020204"/>
                <a:cs typeface="Quicksand" panose="020B0604020202020204"/>
              </a:rPr>
              <a:t>use logical reasoning to explain how some simple algorithms work and to detect and correct errors in algorithms and programs</a:t>
            </a:r>
          </a:p>
          <a:p>
            <a:pPr marL="342900" lvl="0" indent="-342900">
              <a:lnSpc>
                <a:spcPct val="115000"/>
              </a:lnSpc>
              <a:buClr>
                <a:srgbClr val="5B5BA5"/>
              </a:buClr>
              <a:buFont typeface="Arial" panose="020B0604020202020204" pitchFamily="34" charset="0"/>
              <a:buChar char="●"/>
            </a:pPr>
            <a:r>
              <a:rPr lang="en-GB" sz="1000" u="none" strike="noStrike" dirty="0">
                <a:effectLst/>
                <a:latin typeface="Abadi" panose="020B0604020104020204" pitchFamily="34" charset="0"/>
                <a:ea typeface="Quicksand" panose="020B0604020202020204"/>
                <a:cs typeface="Quicksand" panose="020B0604020202020204"/>
              </a:rPr>
              <a:t>select, use and combine a variety of software (including internet services) on a range of digital devices to design and create a range of programs, systems and content that accomplish given goals, including collecting, analysing, evaluating and presenting data and information</a:t>
            </a:r>
          </a:p>
          <a:p>
            <a:pPr marL="171450" indent="-171450">
              <a:lnSpc>
                <a:spcPct val="115000"/>
              </a:lnSpc>
              <a:buClr>
                <a:srgbClr val="5B5BA5"/>
              </a:buClr>
              <a:buFont typeface="Arial" panose="020B0604020202020204" pitchFamily="34" charset="0"/>
              <a:buChar char="•"/>
            </a:pPr>
            <a:endParaRPr lang="en-GB" sz="1000" u="none" strike="noStrike" dirty="0">
              <a:effectLst/>
              <a:latin typeface="Quicksand" panose="020B0604020202020204" charset="0"/>
              <a:ea typeface="Quicksand" panose="020B0604020202020204" charset="0"/>
              <a:cs typeface="Quicksand" panose="020B0604020202020204" charset="0"/>
            </a:endParaRPr>
          </a:p>
          <a:p>
            <a:pPr lvl="0">
              <a:lnSpc>
                <a:spcPct val="115000"/>
              </a:lnSpc>
              <a:buClr>
                <a:srgbClr val="5B5BA5"/>
              </a:buClr>
            </a:pPr>
            <a:endParaRPr lang="en-GB" sz="1000" b="1" u="sng" strike="noStrike" dirty="0">
              <a:effectLst/>
              <a:latin typeface="Abadi" panose="020B0604020104020204" pitchFamily="34" charset="0"/>
              <a:ea typeface="Quicksand"/>
              <a:cs typeface="Quicksand"/>
            </a:endParaRPr>
          </a:p>
        </p:txBody>
      </p:sp>
      <p:sp>
        <p:nvSpPr>
          <p:cNvPr id="13" name="TextBox 12">
            <a:extLst>
              <a:ext uri="{FF2B5EF4-FFF2-40B4-BE49-F238E27FC236}">
                <a16:creationId xmlns:a16="http://schemas.microsoft.com/office/drawing/2014/main" id="{9E7045AB-4443-9FDC-FBA4-0A9B1A35B0AF}"/>
              </a:ext>
            </a:extLst>
          </p:cNvPr>
          <p:cNvSpPr txBox="1"/>
          <p:nvPr/>
        </p:nvSpPr>
        <p:spPr>
          <a:xfrm>
            <a:off x="5557519" y="273540"/>
            <a:ext cx="6517641" cy="3719736"/>
          </a:xfrm>
          <a:prstGeom prst="rect">
            <a:avLst/>
          </a:prstGeom>
          <a:noFill/>
        </p:spPr>
        <p:txBody>
          <a:bodyPr wrap="square">
            <a:spAutoFit/>
          </a:bodyPr>
          <a:lstStyle/>
          <a:p>
            <a:pPr marL="0" marR="0" indent="0" algn="l">
              <a:lnSpc>
                <a:spcPct val="119000"/>
              </a:lnSpc>
              <a:spcBef>
                <a:spcPts val="0"/>
              </a:spcBef>
              <a:spcAft>
                <a:spcPts val="0"/>
              </a:spcAft>
            </a:pPr>
            <a:r>
              <a:rPr lang="en-GB" sz="1200" b="1" u="sng" kern="1400" dirty="0">
                <a:solidFill>
                  <a:srgbClr val="000000"/>
                </a:solidFill>
                <a:latin typeface="Abadi" panose="020B0604020104020204" pitchFamily="34" charset="0"/>
              </a:rPr>
              <a:t>Science</a:t>
            </a:r>
          </a:p>
          <a:p>
            <a:pPr marL="0" marR="0" indent="0" algn="l">
              <a:lnSpc>
                <a:spcPct val="119000"/>
              </a:lnSpc>
              <a:spcBef>
                <a:spcPts val="0"/>
              </a:spcBef>
              <a:spcAft>
                <a:spcPts val="0"/>
              </a:spcAft>
            </a:pPr>
            <a:r>
              <a:rPr lang="en-GB" sz="1000" dirty="0">
                <a:latin typeface="Abadi" panose="020B0604020104020204" pitchFamily="34" charset="0"/>
              </a:rPr>
              <a:t>Content</a:t>
            </a:r>
          </a:p>
          <a:p>
            <a:pPr marL="285750" marR="0" indent="-285750" algn="l">
              <a:lnSpc>
                <a:spcPct val="119000"/>
              </a:lnSpc>
              <a:spcBef>
                <a:spcPts val="0"/>
              </a:spcBef>
              <a:spcAft>
                <a:spcPts val="0"/>
              </a:spcAft>
              <a:buAutoNum type="romanLcPeriod"/>
            </a:pPr>
            <a:r>
              <a:rPr lang="en-GB" sz="1000" dirty="0">
                <a:latin typeface="Abadi" panose="020B0604020104020204" pitchFamily="34" charset="0"/>
              </a:rPr>
              <a:t>describe the differences in the life cycles of a mammal, an amphibian, an insect and a bird</a:t>
            </a:r>
          </a:p>
          <a:p>
            <a:pPr marL="285750" marR="0" indent="-285750" algn="l">
              <a:lnSpc>
                <a:spcPct val="119000"/>
              </a:lnSpc>
              <a:spcBef>
                <a:spcPts val="0"/>
              </a:spcBef>
              <a:spcAft>
                <a:spcPts val="0"/>
              </a:spcAft>
              <a:buAutoNum type="romanLcPeriod"/>
            </a:pPr>
            <a:r>
              <a:rPr lang="en-GB" sz="1000" dirty="0">
                <a:latin typeface="Abadi" panose="020B0604020104020204" pitchFamily="34" charset="0"/>
              </a:rPr>
              <a:t> describe the life process of reproduction in some plants and animals </a:t>
            </a:r>
          </a:p>
          <a:p>
            <a:pPr marR="0" algn="l">
              <a:lnSpc>
                <a:spcPct val="119000"/>
              </a:lnSpc>
              <a:spcBef>
                <a:spcPts val="0"/>
              </a:spcBef>
              <a:spcAft>
                <a:spcPts val="0"/>
              </a:spcAft>
            </a:pPr>
            <a:r>
              <a:rPr lang="en-GB" sz="1000" dirty="0">
                <a:latin typeface="Abadi" panose="020B0604020104020204" pitchFamily="34" charset="0"/>
              </a:rPr>
              <a:t>Working scientifically</a:t>
            </a:r>
          </a:p>
          <a:p>
            <a:pPr marL="285750" marR="0" indent="-285750" algn="l">
              <a:lnSpc>
                <a:spcPct val="119000"/>
              </a:lnSpc>
              <a:spcBef>
                <a:spcPts val="0"/>
              </a:spcBef>
              <a:spcAft>
                <a:spcPts val="0"/>
              </a:spcAft>
              <a:buAutoNum type="romanLcPeriod"/>
            </a:pPr>
            <a:r>
              <a:rPr lang="en-GB" sz="1000" dirty="0">
                <a:latin typeface="Abadi" panose="020B0604020104020204" pitchFamily="34" charset="0"/>
              </a:rPr>
              <a:t>planning different types of scientific enquiries to answer questions, including recognising and controlling variables where necessary</a:t>
            </a:r>
          </a:p>
          <a:p>
            <a:pPr marR="0" algn="l">
              <a:lnSpc>
                <a:spcPct val="119000"/>
              </a:lnSpc>
              <a:spcBef>
                <a:spcPts val="0"/>
              </a:spcBef>
              <a:spcAft>
                <a:spcPts val="0"/>
              </a:spcAft>
            </a:pPr>
            <a:r>
              <a:rPr lang="en-GB" sz="1000" dirty="0">
                <a:latin typeface="Abadi" panose="020B0604020104020204" pitchFamily="34" charset="0"/>
              </a:rPr>
              <a:t>ii. taking measurements, using a range of scientific equipment, with increasing accuracy and precision, taking repeat readings when appropriate</a:t>
            </a:r>
          </a:p>
          <a:p>
            <a:pPr marR="0" algn="l">
              <a:lnSpc>
                <a:spcPct val="119000"/>
              </a:lnSpc>
              <a:spcBef>
                <a:spcPts val="0"/>
              </a:spcBef>
              <a:spcAft>
                <a:spcPts val="0"/>
              </a:spcAft>
            </a:pPr>
            <a:r>
              <a:rPr lang="en-GB" sz="1000" dirty="0">
                <a:latin typeface="Abadi" panose="020B0604020104020204" pitchFamily="34" charset="0"/>
              </a:rPr>
              <a:t>iii. recording data and results of increasing complexity using scientific diagrams and labels, classification keys, tables, scatter graphs, bar and line graphs</a:t>
            </a:r>
          </a:p>
          <a:p>
            <a:pPr marR="0" algn="l">
              <a:lnSpc>
                <a:spcPct val="119000"/>
              </a:lnSpc>
              <a:spcBef>
                <a:spcPts val="0"/>
              </a:spcBef>
              <a:spcAft>
                <a:spcPts val="0"/>
              </a:spcAft>
            </a:pPr>
            <a:r>
              <a:rPr lang="en-GB" sz="1000" dirty="0">
                <a:latin typeface="Abadi" panose="020B0604020104020204" pitchFamily="34" charset="0"/>
              </a:rPr>
              <a:t>iv. using test results to make predictions to set up further comparative and fair tests</a:t>
            </a:r>
          </a:p>
          <a:p>
            <a:pPr marR="0" algn="l">
              <a:lnSpc>
                <a:spcPct val="119000"/>
              </a:lnSpc>
              <a:spcBef>
                <a:spcPts val="0"/>
              </a:spcBef>
              <a:spcAft>
                <a:spcPts val="0"/>
              </a:spcAft>
            </a:pPr>
            <a:r>
              <a:rPr lang="en-GB" sz="1000" dirty="0">
                <a:latin typeface="Abadi" panose="020B0604020104020204" pitchFamily="34" charset="0"/>
              </a:rPr>
              <a:t>v. reporting and presenting findings from enquiries, including conclusions, causal relationships and explanations of and degree of trust in results, in oral and written forms such as displays and other presentations</a:t>
            </a:r>
          </a:p>
          <a:p>
            <a:pPr marR="0" algn="l">
              <a:lnSpc>
                <a:spcPct val="119000"/>
              </a:lnSpc>
              <a:spcBef>
                <a:spcPts val="0"/>
              </a:spcBef>
              <a:spcAft>
                <a:spcPts val="0"/>
              </a:spcAft>
            </a:pPr>
            <a:r>
              <a:rPr lang="en-GB" sz="1000" dirty="0">
                <a:latin typeface="Abadi" panose="020B0604020104020204" pitchFamily="34" charset="0"/>
              </a:rPr>
              <a:t>vi. identifying scientific evidence that has been used to support or refute ideas or arguments</a:t>
            </a:r>
            <a:endParaRPr lang="en-GB" sz="1000" dirty="0">
              <a:latin typeface="Abadi" panose="020B0604020104020204" pitchFamily="34" charset="0"/>
              <a:ea typeface="MS ??"/>
              <a:cs typeface="Times New Roman" panose="02020603050405020304" pitchFamily="18" charset="0"/>
            </a:endParaRPr>
          </a:p>
          <a:p>
            <a:pPr marL="0" marR="0" indent="0" algn="l">
              <a:lnSpc>
                <a:spcPct val="119000"/>
              </a:lnSpc>
              <a:spcBef>
                <a:spcPts val="0"/>
              </a:spcBef>
              <a:spcAft>
                <a:spcPts val="0"/>
              </a:spcAft>
            </a:pPr>
            <a:endParaRPr lang="en-GB" sz="1200" b="1" u="sng" kern="1400" dirty="0">
              <a:ln>
                <a:noFill/>
              </a:ln>
              <a:solidFill>
                <a:srgbClr val="000000"/>
              </a:solidFill>
              <a:effectLst/>
              <a:latin typeface="Abadi" panose="020B0604020104020204" pitchFamily="34" charset="0"/>
            </a:endParaRPr>
          </a:p>
          <a:p>
            <a:pPr marL="0" marR="0" indent="0" algn="l">
              <a:lnSpc>
                <a:spcPct val="119000"/>
              </a:lnSpc>
              <a:spcBef>
                <a:spcPts val="0"/>
              </a:spcBef>
              <a:spcAft>
                <a:spcPts val="0"/>
              </a:spcAft>
            </a:pPr>
            <a:endParaRPr lang="en-GB" sz="1200" b="1" u="sng" kern="1400" dirty="0">
              <a:solidFill>
                <a:srgbClr val="000000"/>
              </a:solidFill>
              <a:latin typeface="Abadi" panose="020B0604020104020204" pitchFamily="34" charset="0"/>
            </a:endParaRPr>
          </a:p>
          <a:p>
            <a:pPr marL="0" marR="0" indent="0" algn="l">
              <a:lnSpc>
                <a:spcPct val="119000"/>
              </a:lnSpc>
              <a:spcBef>
                <a:spcPts val="0"/>
              </a:spcBef>
              <a:spcAft>
                <a:spcPts val="0"/>
              </a:spcAft>
            </a:pPr>
            <a:r>
              <a:rPr lang="en-GB" sz="1200" b="1" kern="1400" dirty="0">
                <a:ln>
                  <a:noFill/>
                </a:ln>
                <a:solidFill>
                  <a:srgbClr val="000000"/>
                </a:solidFill>
                <a:effectLst/>
                <a:latin typeface="Abadi" panose="020B0604020104020204" pitchFamily="34" charset="0"/>
              </a:rPr>
              <a:t> </a:t>
            </a:r>
          </a:p>
          <a:p>
            <a:pPr marL="0" marR="0" indent="0" algn="l">
              <a:spcBef>
                <a:spcPts val="0"/>
              </a:spcBef>
              <a:spcAft>
                <a:spcPts val="600"/>
              </a:spcAft>
            </a:pPr>
            <a:r>
              <a:rPr lang="en-GB" sz="1200" kern="1400" dirty="0">
                <a:ln>
                  <a:noFill/>
                </a:ln>
                <a:solidFill>
                  <a:srgbClr val="000000"/>
                </a:solidFill>
                <a:effectLst/>
                <a:latin typeface="Abadi" panose="020B0604020104020204" pitchFamily="34" charset="0"/>
              </a:rPr>
              <a:t> </a:t>
            </a:r>
          </a:p>
        </p:txBody>
      </p:sp>
      <p:sp>
        <p:nvSpPr>
          <p:cNvPr id="3" name="TextBox 2">
            <a:extLst>
              <a:ext uri="{FF2B5EF4-FFF2-40B4-BE49-F238E27FC236}">
                <a16:creationId xmlns:a16="http://schemas.microsoft.com/office/drawing/2014/main" id="{DD8D3F6A-32DE-CAA4-171A-C90C2365F576}"/>
              </a:ext>
            </a:extLst>
          </p:cNvPr>
          <p:cNvSpPr txBox="1"/>
          <p:nvPr/>
        </p:nvSpPr>
        <p:spPr>
          <a:xfrm>
            <a:off x="5674360" y="3336048"/>
            <a:ext cx="6517640" cy="1477328"/>
          </a:xfrm>
          <a:prstGeom prst="rect">
            <a:avLst/>
          </a:prstGeom>
          <a:noFill/>
        </p:spPr>
        <p:txBody>
          <a:bodyPr wrap="square">
            <a:spAutoFit/>
          </a:bodyPr>
          <a:lstStyle/>
          <a:p>
            <a:r>
              <a:rPr lang="en-GB" sz="1000" b="1" u="sng" kern="1400" dirty="0">
                <a:ln>
                  <a:noFill/>
                </a:ln>
                <a:solidFill>
                  <a:srgbClr val="000000"/>
                </a:solidFill>
                <a:effectLst/>
                <a:latin typeface="Abadi" panose="020B0604020104020204" pitchFamily="34" charset="0"/>
              </a:rPr>
              <a:t>DT</a:t>
            </a:r>
            <a:endParaRPr lang="en-GB" sz="1000" b="1" kern="1400" dirty="0">
              <a:ln>
                <a:noFill/>
              </a:ln>
              <a:solidFill>
                <a:srgbClr val="000000"/>
              </a:solidFill>
              <a:effectLst/>
              <a:latin typeface="Abadi" panose="020B0604020104020204" pitchFamily="34" charset="0"/>
            </a:endParaRPr>
          </a:p>
          <a:p>
            <a:r>
              <a:rPr lang="en-GB" sz="1000" dirty="0">
                <a:latin typeface="Abadi" panose="020B0604020104020204" pitchFamily="34" charset="0"/>
              </a:rPr>
              <a:t>Design: generate, develop, model and communicate their ideas through discussion, annotated sketches, cross-sectional and exploded diagrams, prototypes, pattern pieces and computer-aided design </a:t>
            </a:r>
          </a:p>
          <a:p>
            <a:r>
              <a:rPr lang="en-GB" sz="1000" dirty="0">
                <a:latin typeface="Abadi" panose="020B0604020104020204" pitchFamily="34" charset="0"/>
              </a:rPr>
              <a:t>Make: select from and use a wider range of tools and equipment to perform practical tasks</a:t>
            </a:r>
          </a:p>
          <a:p>
            <a:r>
              <a:rPr lang="en-GB" sz="1000" dirty="0">
                <a:latin typeface="Abadi" panose="020B0604020104020204" pitchFamily="34" charset="0"/>
              </a:rPr>
              <a:t>Evaluate: evaluate their ideas and products against their own design criteria and consider the views of others to improve their work </a:t>
            </a:r>
          </a:p>
          <a:p>
            <a:r>
              <a:rPr lang="en-GB" sz="1000" dirty="0">
                <a:latin typeface="Abadi" panose="020B0604020104020204" pitchFamily="34" charset="0"/>
              </a:rPr>
              <a:t>Nutrition: to understand and apply the principles of a healthy and varied diet. Prepare and cook a variety of predominantly savoury dishes using a range of cooking techniques. Understand seasonality, and know where and how a variety of ingredients are grown, reared, caught and processed.</a:t>
            </a:r>
          </a:p>
        </p:txBody>
      </p:sp>
      <p:sp>
        <p:nvSpPr>
          <p:cNvPr id="8" name="TextBox 7">
            <a:extLst>
              <a:ext uri="{FF2B5EF4-FFF2-40B4-BE49-F238E27FC236}">
                <a16:creationId xmlns:a16="http://schemas.microsoft.com/office/drawing/2014/main" id="{A945DB0D-712A-0548-F100-F4C37105343A}"/>
              </a:ext>
            </a:extLst>
          </p:cNvPr>
          <p:cNvSpPr txBox="1"/>
          <p:nvPr/>
        </p:nvSpPr>
        <p:spPr>
          <a:xfrm>
            <a:off x="5674358" y="4813376"/>
            <a:ext cx="6094378" cy="738664"/>
          </a:xfrm>
          <a:prstGeom prst="rect">
            <a:avLst/>
          </a:prstGeom>
          <a:noFill/>
        </p:spPr>
        <p:txBody>
          <a:bodyPr wrap="square">
            <a:spAutoFit/>
          </a:bodyPr>
          <a:lstStyle/>
          <a:p>
            <a:r>
              <a:rPr lang="en-GB" sz="1200" b="1" u="sng" dirty="0"/>
              <a:t>History </a:t>
            </a:r>
          </a:p>
          <a:p>
            <a:r>
              <a:rPr lang="en-GB" sz="1000" dirty="0"/>
              <a:t>Pupils should be taught about: a non-European society that provides contrasts with British history – one study chosen from: early Islamic civilization, including a study of Baghdad c. AD 900; Mayan civilization c. AD 900; Benin (West Africa) c. AD 900-1300.</a:t>
            </a:r>
          </a:p>
        </p:txBody>
      </p:sp>
    </p:spTree>
    <p:extLst>
      <p:ext uri="{BB962C8B-B14F-4D97-AF65-F5344CB8AC3E}">
        <p14:creationId xmlns:p14="http://schemas.microsoft.com/office/powerpoint/2010/main" val="1526830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a5d736e-0270-4f44-aaca-816b4b8e352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3A01B8996C6B740BC834895028F4A80" ma:contentTypeVersion="8" ma:contentTypeDescription="Create a new document." ma:contentTypeScope="" ma:versionID="c120ee0ec235e50483df65354eb9421e">
  <xsd:schema xmlns:xsd="http://www.w3.org/2001/XMLSchema" xmlns:xs="http://www.w3.org/2001/XMLSchema" xmlns:p="http://schemas.microsoft.com/office/2006/metadata/properties" xmlns:ns3="ca5d736e-0270-4f44-aaca-816b4b8e3520" xmlns:ns4="ddf37d46-5cb0-4264-a995-5e18c8c8997c" targetNamespace="http://schemas.microsoft.com/office/2006/metadata/properties" ma:root="true" ma:fieldsID="ce700d3c5ece0851df03c7a9d3f2cf0c" ns3:_="" ns4:_="">
    <xsd:import namespace="ca5d736e-0270-4f44-aaca-816b4b8e3520"/>
    <xsd:import namespace="ddf37d46-5cb0-4264-a995-5e18c8c8997c"/>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3:MediaServiceSearchPropertie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5d736e-0270-4f44-aaca-816b4b8e35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df37d46-5cb0-4264-a995-5e18c8c8997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0DB091-6CA1-4E19-9569-C18DE70D8DFA}">
  <ds:schemaRefs>
    <ds:schemaRef ds:uri="http://schemas.microsoft.com/office/2006/documentManagement/types"/>
    <ds:schemaRef ds:uri="ddf37d46-5cb0-4264-a995-5e18c8c8997c"/>
    <ds:schemaRef ds:uri="http://purl.org/dc/terms/"/>
    <ds:schemaRef ds:uri="http://purl.org/dc/dcmitype/"/>
    <ds:schemaRef ds:uri="http://schemas.microsoft.com/office/infopath/2007/PartnerControls"/>
    <ds:schemaRef ds:uri="http://www.w3.org/XML/1998/namespace"/>
    <ds:schemaRef ds:uri="http://schemas.openxmlformats.org/package/2006/metadata/core-properties"/>
    <ds:schemaRef ds:uri="ca5d736e-0270-4f44-aaca-816b4b8e3520"/>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A2FBDE7D-FE13-4ECD-94B9-2DDCDA9C0987}">
  <ds:schemaRefs>
    <ds:schemaRef ds:uri="http://schemas.microsoft.com/sharepoint/v3/contenttype/forms"/>
  </ds:schemaRefs>
</ds:datastoreItem>
</file>

<file path=customXml/itemProps3.xml><?xml version="1.0" encoding="utf-8"?>
<ds:datastoreItem xmlns:ds="http://schemas.openxmlformats.org/officeDocument/2006/customXml" ds:itemID="{6621180F-28A4-4092-8BD7-593FF0C44B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5d736e-0270-4f44-aaca-816b4b8e3520"/>
    <ds:schemaRef ds:uri="ddf37d46-5cb0-4264-a995-5e18c8c899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1061</Words>
  <Application>Microsoft Office PowerPoint</Application>
  <PresentationFormat>Widescreen</PresentationFormat>
  <Paragraphs>83</Paragraphs>
  <Slides>2</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vt:i4>
      </vt:variant>
    </vt:vector>
  </HeadingPairs>
  <TitlesOfParts>
    <vt:vector size="11" baseType="lpstr">
      <vt:lpstr>Abadi</vt:lpstr>
      <vt:lpstr>Aptos</vt:lpstr>
      <vt:lpstr>Aptos Display</vt:lpstr>
      <vt:lpstr>Arial</vt:lpstr>
      <vt:lpstr>Bradley Hand ITC</vt:lpstr>
      <vt:lpstr>Calibri</vt:lpstr>
      <vt:lpstr>Quicksand</vt:lpstr>
      <vt:lpstr>Office Theme</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Rebecca Wallbridge</dc:creator>
  <cp:lastModifiedBy>Ruth Phillips</cp:lastModifiedBy>
  <cp:revision>7</cp:revision>
  <cp:lastPrinted>2026-04-13T12:46:44Z</cp:lastPrinted>
  <dcterms:created xsi:type="dcterms:W3CDTF">2025-02-24T11:30:39Z</dcterms:created>
  <dcterms:modified xsi:type="dcterms:W3CDTF">2026-04-14T10:29:40Z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0x01010053A01B8996C6B740BC834895028F4A80</vt:lpwstr>
  </property>
</Properties>
</file>