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C81E187-BC16-44FF-97FC-4E0ECC52EEFB}" type="datetimeFigureOut">
              <a:rPr lang="en-GB" smtClean="0"/>
              <a:t>03/11/2025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CA4A8E-0502-4711-A575-A857D14BBA09}" type="slidenum">
              <a:rPr lang="en-GB" smtClean="0"/>
              <a:t>‹#›</a:t>
            </a:fld>
            <a:endParaRPr lang="en-GB"/>
          </a:p>
        </p:txBody>
      </p:sp>
    </p:spTree>
    <p:extLst>
      <p:ext uri="{BB962C8B-B14F-4D97-AF65-F5344CB8AC3E}">
        <p14:creationId xmlns:p14="http://schemas.microsoft.com/office/powerpoint/2010/main" val="365423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A4A8E-0502-4711-A575-A857D14BBA09}" type="slidenum">
              <a:rPr lang="en-GB" smtClean="0"/>
              <a:t>1</a:t>
            </a:fld>
            <a:endParaRPr lang="en-GB"/>
          </a:p>
        </p:txBody>
      </p:sp>
    </p:spTree>
    <p:extLst>
      <p:ext uri="{BB962C8B-B14F-4D97-AF65-F5344CB8AC3E}">
        <p14:creationId xmlns:p14="http://schemas.microsoft.com/office/powerpoint/2010/main" val="312746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A4A8E-0502-4711-A575-A857D14BBA09}" type="slidenum">
              <a:rPr lang="en-GB" smtClean="0"/>
              <a:t>2</a:t>
            </a:fld>
            <a:endParaRPr lang="en-GB"/>
          </a:p>
        </p:txBody>
      </p:sp>
    </p:spTree>
    <p:extLst>
      <p:ext uri="{BB962C8B-B14F-4D97-AF65-F5344CB8AC3E}">
        <p14:creationId xmlns:p14="http://schemas.microsoft.com/office/powerpoint/2010/main" val="287759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637E-BBFB-EA2E-9DD7-65FFA9CBC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534D8A-C8FF-42EE-76D7-0D6F7E9D9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2FF610-47C8-6744-0808-142869FAA0E2}"/>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5" name="Footer Placeholder 4">
            <a:extLst>
              <a:ext uri="{FF2B5EF4-FFF2-40B4-BE49-F238E27FC236}">
                <a16:creationId xmlns:a16="http://schemas.microsoft.com/office/drawing/2014/main" id="{83B5A57E-B673-A26F-D0EB-3AF13BC11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F8299-E5D4-7C0C-E23D-2B9C77B633F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7486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C3F5-6E05-74B8-9F17-250B91320B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6D0D5A-385B-6EAE-5FA6-F1732F692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C821FD-43EF-938E-D8F5-335AA3DB5FE7}"/>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5" name="Footer Placeholder 4">
            <a:extLst>
              <a:ext uri="{FF2B5EF4-FFF2-40B4-BE49-F238E27FC236}">
                <a16:creationId xmlns:a16="http://schemas.microsoft.com/office/drawing/2014/main" id="{54920AF1-06E2-2D30-6BBE-D7BAE9211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5E4CF-4B50-E30E-C07B-42CA1B9C2E0B}"/>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54783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6F4D3-A868-8C85-7439-704C39FA0A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1E4A4-A7C2-85AC-EDD5-1B88799CA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B8D50-D166-971F-CA29-619BD878E862}"/>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5" name="Footer Placeholder 4">
            <a:extLst>
              <a:ext uri="{FF2B5EF4-FFF2-40B4-BE49-F238E27FC236}">
                <a16:creationId xmlns:a16="http://schemas.microsoft.com/office/drawing/2014/main" id="{2C2324DF-6283-1495-43CE-482DD6093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9A24D-C376-BA61-9897-DB5A9368CBAD}"/>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41460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45CC-2D5E-E040-B07B-C4A76CAA13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8343E5-996C-B539-F616-42A48870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A6C052-7D4F-18B2-E35C-4C3AAC67827B}"/>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5" name="Footer Placeholder 4">
            <a:extLst>
              <a:ext uri="{FF2B5EF4-FFF2-40B4-BE49-F238E27FC236}">
                <a16:creationId xmlns:a16="http://schemas.microsoft.com/office/drawing/2014/main" id="{D359AC1D-F4E5-E75D-C0C0-62F19EE22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27FDC-26A7-6C5F-ABAA-5223D2BBF7D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38736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68A5-CE29-292D-495B-BF005D848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EC5DA8-5900-5D78-1EB4-0732820330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04AC3-7587-83B1-1D37-A8E19F33365B}"/>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5" name="Footer Placeholder 4">
            <a:extLst>
              <a:ext uri="{FF2B5EF4-FFF2-40B4-BE49-F238E27FC236}">
                <a16:creationId xmlns:a16="http://schemas.microsoft.com/office/drawing/2014/main" id="{7AEB162B-0964-8EB0-6573-74557BC01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CE5B0-88EF-053B-F7B2-8378999DD853}"/>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339804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12C7-85CC-ED8C-6895-C2321EA32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4040FE-5575-1851-378A-DB641C4FE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B6FD56-BED5-C95D-9919-2F11D2001F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186093-1793-CC69-74ED-E5025AF908DB}"/>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6" name="Footer Placeholder 5">
            <a:extLst>
              <a:ext uri="{FF2B5EF4-FFF2-40B4-BE49-F238E27FC236}">
                <a16:creationId xmlns:a16="http://schemas.microsoft.com/office/drawing/2014/main" id="{DAF90481-C0C3-C70B-C6EB-925A7B57A3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F60E4A-28BE-ACF1-71A8-2B4C5439135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03452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6671-F1D9-FDD2-8643-D177AF39E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9DA535-C91D-82A2-783C-7FE782FC4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754DB-0928-D0AD-9B44-9E02251B6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FEF3D1-F36C-D892-E5F3-B93B4AD3B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CF5B2-3F63-AD03-8C10-E157834F0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C277DE-CFD1-5711-924C-4CA90CF5294F}"/>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8" name="Footer Placeholder 7">
            <a:extLst>
              <a:ext uri="{FF2B5EF4-FFF2-40B4-BE49-F238E27FC236}">
                <a16:creationId xmlns:a16="http://schemas.microsoft.com/office/drawing/2014/main" id="{F010D872-7471-AE5D-70A3-F17004A538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4A02B7-46BA-B039-E8A6-3944A905A880}"/>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49125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8FAC-C773-9F4C-612E-B748821706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7E6B3D-DBE3-6C08-0E5D-0B50A58AD7CA}"/>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4" name="Footer Placeholder 3">
            <a:extLst>
              <a:ext uri="{FF2B5EF4-FFF2-40B4-BE49-F238E27FC236}">
                <a16:creationId xmlns:a16="http://schemas.microsoft.com/office/drawing/2014/main" id="{CF53B557-5D44-9D98-6D82-5BBF9FDF23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6ACE01-89C8-E804-AA68-319E2DD5676D}"/>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44421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87753-B7C6-E746-3ECE-89F7FEC3B679}"/>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3" name="Footer Placeholder 2">
            <a:extLst>
              <a:ext uri="{FF2B5EF4-FFF2-40B4-BE49-F238E27FC236}">
                <a16:creationId xmlns:a16="http://schemas.microsoft.com/office/drawing/2014/main" id="{D32F8641-ECB9-38A7-FD67-89A2D1639A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AAF2E5-4AB5-C3B7-6849-CBFB4B0CE69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982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6F96-82E7-EAF6-BD3D-FB653E6CD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3192C9-B5BA-16D5-9245-6F7916258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9D07AA-A756-C269-1F5C-13657ACF5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391F3-A8F1-4EE9-62CC-0FA87856D00A}"/>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6" name="Footer Placeholder 5">
            <a:extLst>
              <a:ext uri="{FF2B5EF4-FFF2-40B4-BE49-F238E27FC236}">
                <a16:creationId xmlns:a16="http://schemas.microsoft.com/office/drawing/2014/main" id="{D4DB3C47-E343-8090-86AA-B88A0FDF2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AA3EF-414E-C64A-A440-DC1DB3305C8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10502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F237-6676-4D2B-2ADA-30904EB53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20B95B-C814-05FA-C55C-FF8C84A8A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753737-96E5-6EC9-D1D9-DDC93ED5B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344F5-BA75-B741-DFC1-510E71D2F69E}"/>
              </a:ext>
            </a:extLst>
          </p:cNvPr>
          <p:cNvSpPr>
            <a:spLocks noGrp="1"/>
          </p:cNvSpPr>
          <p:nvPr>
            <p:ph type="dt" sz="half" idx="10"/>
          </p:nvPr>
        </p:nvSpPr>
        <p:spPr/>
        <p:txBody>
          <a:bodyPr/>
          <a:lstStyle/>
          <a:p>
            <a:fld id="{BE71CE8D-6295-4CD7-8994-3B68AF3B1FDD}" type="datetimeFigureOut">
              <a:rPr lang="en-GB" smtClean="0"/>
              <a:t>03/11/2025</a:t>
            </a:fld>
            <a:endParaRPr lang="en-GB"/>
          </a:p>
        </p:txBody>
      </p:sp>
      <p:sp>
        <p:nvSpPr>
          <p:cNvPr id="6" name="Footer Placeholder 5">
            <a:extLst>
              <a:ext uri="{FF2B5EF4-FFF2-40B4-BE49-F238E27FC236}">
                <a16:creationId xmlns:a16="http://schemas.microsoft.com/office/drawing/2014/main" id="{A0765382-52E5-6A6D-4E35-7AA64C3BC5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BBA5C-ADD3-22D0-533C-C7F18D428312}"/>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67860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54DAC-4322-57D5-4085-474B53DD0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895FA7-13DD-F333-4057-5C7363867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22523-F596-D516-32C4-F94D73C31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71CE8D-6295-4CD7-8994-3B68AF3B1FDD}" type="datetimeFigureOut">
              <a:rPr lang="en-GB" smtClean="0"/>
              <a:t>03/11/2025</a:t>
            </a:fld>
            <a:endParaRPr lang="en-GB"/>
          </a:p>
        </p:txBody>
      </p:sp>
      <p:sp>
        <p:nvSpPr>
          <p:cNvPr id="5" name="Footer Placeholder 4">
            <a:extLst>
              <a:ext uri="{FF2B5EF4-FFF2-40B4-BE49-F238E27FC236}">
                <a16:creationId xmlns:a16="http://schemas.microsoft.com/office/drawing/2014/main" id="{8C44C96C-49EE-E67C-5D03-249116CD2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7A14C0-B4A1-FE5C-76C5-08DB3E364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83B026-97CA-4ED7-B61A-2E1C3954382B}" type="slidenum">
              <a:rPr lang="en-GB" smtClean="0"/>
              <a:t>‹#›</a:t>
            </a:fld>
            <a:endParaRPr lang="en-GB"/>
          </a:p>
        </p:txBody>
      </p:sp>
    </p:spTree>
    <p:extLst>
      <p:ext uri="{BB962C8B-B14F-4D97-AF65-F5344CB8AC3E}">
        <p14:creationId xmlns:p14="http://schemas.microsoft.com/office/powerpoint/2010/main" val="7932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7716E0-E0EB-0AE4-0627-C9A7CE2C272A}"/>
              </a:ext>
            </a:extLst>
          </p:cNvPr>
          <p:cNvSpPr txBox="1"/>
          <p:nvPr/>
        </p:nvSpPr>
        <p:spPr>
          <a:xfrm>
            <a:off x="3841137" y="1624068"/>
            <a:ext cx="3759757" cy="369332"/>
          </a:xfrm>
          <a:prstGeom prst="rect">
            <a:avLst/>
          </a:prstGeom>
          <a:noFill/>
        </p:spPr>
        <p:txBody>
          <a:bodyPr wrap="square" rtlCol="0">
            <a:spAutoFit/>
          </a:bodyPr>
          <a:lstStyle/>
          <a:p>
            <a:pPr algn="ctr"/>
            <a:r>
              <a:rPr lang="en-GB" b="1" dirty="0">
                <a:latin typeface="Bradley Hand ITC" panose="03070402050302030203" pitchFamily="66" charset="0"/>
              </a:rPr>
              <a:t>Our value this term is: Trust</a:t>
            </a:r>
          </a:p>
        </p:txBody>
      </p:sp>
      <p:sp>
        <p:nvSpPr>
          <p:cNvPr id="5" name="TextBox 4">
            <a:extLst>
              <a:ext uri="{FF2B5EF4-FFF2-40B4-BE49-F238E27FC236}">
                <a16:creationId xmlns:a16="http://schemas.microsoft.com/office/drawing/2014/main" id="{DE4363EA-58A1-9B8D-DE92-E7B32307E8FA}"/>
              </a:ext>
            </a:extLst>
          </p:cNvPr>
          <p:cNvSpPr txBox="1"/>
          <p:nvPr/>
        </p:nvSpPr>
        <p:spPr>
          <a:xfrm>
            <a:off x="3896076" y="1004090"/>
            <a:ext cx="3635699" cy="646331"/>
          </a:xfrm>
          <a:prstGeom prst="rect">
            <a:avLst/>
          </a:prstGeom>
          <a:noFill/>
        </p:spPr>
        <p:txBody>
          <a:bodyPr wrap="square" rtlCol="0">
            <a:spAutoFit/>
          </a:bodyPr>
          <a:lstStyle/>
          <a:p>
            <a:pPr algn="ctr"/>
            <a:r>
              <a:rPr lang="en-GB" b="1" dirty="0">
                <a:solidFill>
                  <a:schemeClr val="accent5">
                    <a:lumMod val="50000"/>
                  </a:schemeClr>
                </a:solidFill>
                <a:latin typeface="Bradley Hand ITC" panose="03070402050302030203" pitchFamily="66" charset="0"/>
              </a:rPr>
              <a:t>Trusting in God together, we live, learn and grow</a:t>
            </a:r>
          </a:p>
        </p:txBody>
      </p:sp>
      <p:sp>
        <p:nvSpPr>
          <p:cNvPr id="6" name="TextBox 5">
            <a:extLst>
              <a:ext uri="{FF2B5EF4-FFF2-40B4-BE49-F238E27FC236}">
                <a16:creationId xmlns:a16="http://schemas.microsoft.com/office/drawing/2014/main" id="{E7629BCA-3B4A-4B83-DC80-132BE1933DA6}"/>
              </a:ext>
            </a:extLst>
          </p:cNvPr>
          <p:cNvSpPr txBox="1"/>
          <p:nvPr/>
        </p:nvSpPr>
        <p:spPr>
          <a:xfrm>
            <a:off x="10289846" y="189683"/>
            <a:ext cx="1751658" cy="1892826"/>
          </a:xfrm>
          <a:prstGeom prst="rect">
            <a:avLst/>
          </a:prstGeom>
          <a:noFill/>
        </p:spPr>
        <p:txBody>
          <a:bodyPr wrap="square" rtlCol="0">
            <a:spAutoFit/>
          </a:bodyPr>
          <a:lstStyle/>
          <a:p>
            <a:r>
              <a:rPr lang="en-GB" b="1" dirty="0">
                <a:latin typeface="Bradley Hand ITC" panose="03070402050302030203" pitchFamily="66" charset="0"/>
              </a:rPr>
              <a:t>Aim High </a:t>
            </a:r>
            <a:endParaRPr lang="en-GB" sz="1200" b="1" dirty="0">
              <a:latin typeface="Bradley Hand ITC" panose="03070402050302030203" pitchFamily="66" charset="0"/>
            </a:endParaRPr>
          </a:p>
          <a:p>
            <a:r>
              <a:rPr lang="en-GB" sz="1100" b="1" dirty="0"/>
              <a:t>To be a good learner I must…</a:t>
            </a:r>
          </a:p>
          <a:p>
            <a:r>
              <a:rPr lang="en-GB" sz="1100" b="1" dirty="0"/>
              <a:t>A</a:t>
            </a:r>
            <a:r>
              <a:rPr lang="en-GB" sz="1100" dirty="0"/>
              <a:t>sk questions</a:t>
            </a:r>
          </a:p>
          <a:p>
            <a:r>
              <a:rPr lang="en-GB" sz="1100" b="1" dirty="0"/>
              <a:t>I</a:t>
            </a:r>
            <a:r>
              <a:rPr lang="en-GB" sz="1100" dirty="0"/>
              <a:t>magine</a:t>
            </a:r>
          </a:p>
          <a:p>
            <a:r>
              <a:rPr lang="en-GB" sz="1100" b="1" dirty="0"/>
              <a:t>M</a:t>
            </a:r>
            <a:r>
              <a:rPr lang="en-GB" sz="1100" dirty="0"/>
              <a:t>otivate</a:t>
            </a:r>
          </a:p>
          <a:p>
            <a:r>
              <a:rPr lang="en-GB" sz="1100" b="1" dirty="0"/>
              <a:t>H</a:t>
            </a:r>
            <a:r>
              <a:rPr lang="en-GB" sz="1100" dirty="0"/>
              <a:t>ave a go</a:t>
            </a:r>
          </a:p>
          <a:p>
            <a:r>
              <a:rPr lang="en-GB" sz="1100" b="1" dirty="0"/>
              <a:t>I</a:t>
            </a:r>
            <a:r>
              <a:rPr lang="en-GB" sz="1100" dirty="0"/>
              <a:t>ndependent</a:t>
            </a:r>
          </a:p>
          <a:p>
            <a:r>
              <a:rPr lang="en-GB" sz="1100" b="1" dirty="0"/>
              <a:t>G</a:t>
            </a:r>
            <a:r>
              <a:rPr lang="en-GB" sz="1100" dirty="0"/>
              <a:t>oals</a:t>
            </a:r>
          </a:p>
          <a:p>
            <a:r>
              <a:rPr lang="en-GB" sz="1100" b="1" dirty="0"/>
              <a:t>H</a:t>
            </a:r>
            <a:r>
              <a:rPr lang="en-GB" sz="1100" dirty="0"/>
              <a:t>elp others</a:t>
            </a:r>
          </a:p>
        </p:txBody>
      </p:sp>
      <p:sp>
        <p:nvSpPr>
          <p:cNvPr id="7" name="TextBox 6">
            <a:extLst>
              <a:ext uri="{FF2B5EF4-FFF2-40B4-BE49-F238E27FC236}">
                <a16:creationId xmlns:a16="http://schemas.microsoft.com/office/drawing/2014/main" id="{832D2B84-E115-50A8-CA7D-EFF0BA83A4D4}"/>
              </a:ext>
            </a:extLst>
          </p:cNvPr>
          <p:cNvSpPr txBox="1"/>
          <p:nvPr/>
        </p:nvSpPr>
        <p:spPr>
          <a:xfrm>
            <a:off x="150496" y="254463"/>
            <a:ext cx="3635699" cy="2739211"/>
          </a:xfrm>
          <a:prstGeom prst="rect">
            <a:avLst/>
          </a:prstGeom>
          <a:noFill/>
        </p:spPr>
        <p:txBody>
          <a:bodyPr wrap="square" rtlCol="0">
            <a:spAutoFit/>
          </a:bodyPr>
          <a:lstStyle/>
          <a:p>
            <a:r>
              <a:rPr lang="en-GB" b="1" dirty="0"/>
              <a:t>English:</a:t>
            </a:r>
          </a:p>
          <a:p>
            <a:r>
              <a:rPr lang="en-GB" sz="1400" dirty="0"/>
              <a:t>Our book this term is </a:t>
            </a:r>
            <a:r>
              <a:rPr lang="en-GB" sz="1400" b="1" dirty="0"/>
              <a:t>Letters from </a:t>
            </a:r>
          </a:p>
          <a:p>
            <a:r>
              <a:rPr lang="en-GB" sz="1400" b="1" dirty="0"/>
              <a:t>the Lighthouse by Emma Carroll</a:t>
            </a:r>
            <a:r>
              <a:rPr lang="en-GB" sz="1400" dirty="0"/>
              <a:t>. </a:t>
            </a:r>
          </a:p>
          <a:p>
            <a:r>
              <a:rPr lang="en-GB" sz="1400" dirty="0"/>
              <a:t>Basing our learning on this text, the</a:t>
            </a:r>
          </a:p>
          <a:p>
            <a:r>
              <a:rPr lang="en-GB" sz="1400" dirty="0"/>
              <a:t> class will be writing a range of pieces including wanted posters, stories and letters. Our grammar focus will be on using </a:t>
            </a:r>
            <a:r>
              <a:rPr lang="en-GB" sz="1400" b="1" dirty="0"/>
              <a:t>dialogue</a:t>
            </a:r>
            <a:r>
              <a:rPr lang="en-GB" sz="1400" dirty="0"/>
              <a:t> to advance action, using the </a:t>
            </a:r>
            <a:r>
              <a:rPr lang="en-GB" sz="1400" b="1" dirty="0"/>
              <a:t>active and passive voice</a:t>
            </a:r>
            <a:r>
              <a:rPr lang="en-GB" sz="1400" dirty="0"/>
              <a:t>, moving the position of </a:t>
            </a:r>
            <a:r>
              <a:rPr lang="en-GB" sz="1400" b="1" dirty="0"/>
              <a:t>subordinate clause</a:t>
            </a:r>
            <a:r>
              <a:rPr lang="en-GB" sz="1400" dirty="0"/>
              <a:t> using commas, using </a:t>
            </a:r>
            <a:r>
              <a:rPr lang="en-GB" sz="1400" b="1" dirty="0"/>
              <a:t>modal verbs</a:t>
            </a:r>
            <a:r>
              <a:rPr lang="en-GB" sz="1400" dirty="0"/>
              <a:t>. </a:t>
            </a:r>
          </a:p>
          <a:p>
            <a:endParaRPr lang="en-GB" sz="1400" dirty="0"/>
          </a:p>
        </p:txBody>
      </p:sp>
      <p:sp>
        <p:nvSpPr>
          <p:cNvPr id="9" name="TextBox 8">
            <a:extLst>
              <a:ext uri="{FF2B5EF4-FFF2-40B4-BE49-F238E27FC236}">
                <a16:creationId xmlns:a16="http://schemas.microsoft.com/office/drawing/2014/main" id="{11E1B591-7676-00AE-0E65-AED0E931D86E}"/>
              </a:ext>
            </a:extLst>
          </p:cNvPr>
          <p:cNvSpPr txBox="1"/>
          <p:nvPr/>
        </p:nvSpPr>
        <p:spPr>
          <a:xfrm>
            <a:off x="95554" y="2786999"/>
            <a:ext cx="3635699" cy="1446550"/>
          </a:xfrm>
          <a:prstGeom prst="rect">
            <a:avLst/>
          </a:prstGeom>
          <a:noFill/>
        </p:spPr>
        <p:txBody>
          <a:bodyPr wrap="square" rtlCol="0">
            <a:spAutoFit/>
          </a:bodyPr>
          <a:lstStyle/>
          <a:p>
            <a:r>
              <a:rPr lang="en-GB" b="1" dirty="0"/>
              <a:t>Maths:</a:t>
            </a:r>
          </a:p>
          <a:p>
            <a:r>
              <a:rPr lang="en-GB" sz="1400" dirty="0"/>
              <a:t>We will be focusing on </a:t>
            </a:r>
            <a:r>
              <a:rPr lang="en-GB" sz="1400" b="1" dirty="0"/>
              <a:t>fractions</a:t>
            </a:r>
            <a:r>
              <a:rPr lang="en-GB" sz="1400" dirty="0"/>
              <a:t> this term. If you would like to support your child in their maths at home, I can recommend this book:</a:t>
            </a:r>
          </a:p>
          <a:p>
            <a:r>
              <a:rPr lang="en-GB" sz="1400" dirty="0"/>
              <a:t>	And the BBC have a good section 	on fractions here: </a:t>
            </a:r>
          </a:p>
        </p:txBody>
      </p:sp>
      <p:pic>
        <p:nvPicPr>
          <p:cNvPr id="11" name="Picture 10">
            <a:extLst>
              <a:ext uri="{FF2B5EF4-FFF2-40B4-BE49-F238E27FC236}">
                <a16:creationId xmlns:a16="http://schemas.microsoft.com/office/drawing/2014/main" id="{934A1E60-424A-306F-11CE-D7A524AC1193}"/>
              </a:ext>
            </a:extLst>
          </p:cNvPr>
          <p:cNvPicPr>
            <a:picLocks noChangeAspect="1"/>
          </p:cNvPicPr>
          <p:nvPr/>
        </p:nvPicPr>
        <p:blipFill>
          <a:blip r:embed="rId3"/>
          <a:stretch>
            <a:fillRect/>
          </a:stretch>
        </p:blipFill>
        <p:spPr>
          <a:xfrm>
            <a:off x="122607" y="3787973"/>
            <a:ext cx="767143" cy="866587"/>
          </a:xfrm>
          <a:prstGeom prst="rect">
            <a:avLst/>
          </a:prstGeom>
        </p:spPr>
      </p:pic>
      <p:sp>
        <p:nvSpPr>
          <p:cNvPr id="12" name="TextBox 11">
            <a:extLst>
              <a:ext uri="{FF2B5EF4-FFF2-40B4-BE49-F238E27FC236}">
                <a16:creationId xmlns:a16="http://schemas.microsoft.com/office/drawing/2014/main" id="{6535FF6B-F6CA-AAC5-5C8A-B9BAC4D5AAEE}"/>
              </a:ext>
            </a:extLst>
          </p:cNvPr>
          <p:cNvSpPr txBox="1"/>
          <p:nvPr/>
        </p:nvSpPr>
        <p:spPr>
          <a:xfrm>
            <a:off x="9022635" y="2153629"/>
            <a:ext cx="1996876" cy="2092881"/>
          </a:xfrm>
          <a:prstGeom prst="rect">
            <a:avLst/>
          </a:prstGeom>
          <a:noFill/>
        </p:spPr>
        <p:txBody>
          <a:bodyPr wrap="square" rtlCol="0">
            <a:spAutoFit/>
          </a:bodyPr>
          <a:lstStyle/>
          <a:p>
            <a:r>
              <a:rPr lang="en-GB" b="1" dirty="0"/>
              <a:t>Art:</a:t>
            </a:r>
          </a:p>
          <a:p>
            <a:r>
              <a:rPr lang="en-GB" sz="1400" dirty="0"/>
              <a:t>The children will create a sculpture of a lighthouse using cardboard and paper. We will also be examining WW2 posters and then designing our own. </a:t>
            </a:r>
          </a:p>
        </p:txBody>
      </p:sp>
      <p:pic>
        <p:nvPicPr>
          <p:cNvPr id="1027" name="Picture 3">
            <a:extLst>
              <a:ext uri="{FF2B5EF4-FFF2-40B4-BE49-F238E27FC236}">
                <a16:creationId xmlns:a16="http://schemas.microsoft.com/office/drawing/2014/main" id="{198DA7E8-CBA3-C67A-F165-F457D5748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091" y="155899"/>
            <a:ext cx="1301668" cy="92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2D7674A-956B-FAC3-78BD-C8F974D40635}"/>
              </a:ext>
            </a:extLst>
          </p:cNvPr>
          <p:cNvSpPr txBox="1"/>
          <p:nvPr/>
        </p:nvSpPr>
        <p:spPr>
          <a:xfrm>
            <a:off x="4031308" y="1947233"/>
            <a:ext cx="4506880" cy="1446550"/>
          </a:xfrm>
          <a:prstGeom prst="rect">
            <a:avLst/>
          </a:prstGeom>
          <a:noFill/>
        </p:spPr>
        <p:txBody>
          <a:bodyPr wrap="square" rtlCol="0">
            <a:spAutoFit/>
          </a:bodyPr>
          <a:lstStyle/>
          <a:p>
            <a:r>
              <a:rPr lang="en-GB" b="1" dirty="0"/>
              <a:t>History: </a:t>
            </a:r>
          </a:p>
          <a:p>
            <a:r>
              <a:rPr lang="en-GB" sz="1400" dirty="0"/>
              <a:t>We will be learning about </a:t>
            </a:r>
            <a:r>
              <a:rPr lang="en-GB" sz="1400" b="1" dirty="0"/>
              <a:t>WW2</a:t>
            </a:r>
            <a:r>
              <a:rPr lang="en-GB" sz="1400" dirty="0"/>
              <a:t> this term, focusing on what life was like in Britian during this period. The class will be learning about rationing, the changing role of women, children and evacuation, the London Blitz and other bombings. </a:t>
            </a:r>
          </a:p>
        </p:txBody>
      </p:sp>
      <p:sp>
        <p:nvSpPr>
          <p:cNvPr id="17" name="TextBox 16">
            <a:extLst>
              <a:ext uri="{FF2B5EF4-FFF2-40B4-BE49-F238E27FC236}">
                <a16:creationId xmlns:a16="http://schemas.microsoft.com/office/drawing/2014/main" id="{5FE0956B-949E-81E0-E8B6-A64C3E39C85E}"/>
              </a:ext>
            </a:extLst>
          </p:cNvPr>
          <p:cNvSpPr txBox="1"/>
          <p:nvPr/>
        </p:nvSpPr>
        <p:spPr>
          <a:xfrm>
            <a:off x="8647705" y="4730151"/>
            <a:ext cx="3664682" cy="2000548"/>
          </a:xfrm>
          <a:prstGeom prst="rect">
            <a:avLst/>
          </a:prstGeom>
          <a:noFill/>
        </p:spPr>
        <p:txBody>
          <a:bodyPr wrap="square" rtlCol="0">
            <a:spAutoFit/>
          </a:bodyPr>
          <a:lstStyle/>
          <a:p>
            <a:r>
              <a:rPr lang="en-GB" b="1" dirty="0"/>
              <a:t>RE: Why do Christians believe Jesus is the messiah?</a:t>
            </a:r>
          </a:p>
          <a:p>
            <a:r>
              <a:rPr lang="en-GB" sz="1400" dirty="0"/>
              <a:t>We will be exploring what the term messiah means, why Jesus is an ‘unlikely’ messiah, and why Christians believe that Jesus’ life and the resurrection is so important in supporting this claim. </a:t>
            </a:r>
            <a:br>
              <a:rPr lang="en-GB" dirty="0"/>
            </a:br>
            <a:endParaRPr lang="en-GB" dirty="0"/>
          </a:p>
        </p:txBody>
      </p:sp>
      <p:sp>
        <p:nvSpPr>
          <p:cNvPr id="18" name="TextBox 17">
            <a:extLst>
              <a:ext uri="{FF2B5EF4-FFF2-40B4-BE49-F238E27FC236}">
                <a16:creationId xmlns:a16="http://schemas.microsoft.com/office/drawing/2014/main" id="{07A04552-6C7E-1B29-D1C9-56E50B7CEBAB}"/>
              </a:ext>
            </a:extLst>
          </p:cNvPr>
          <p:cNvSpPr txBox="1"/>
          <p:nvPr/>
        </p:nvSpPr>
        <p:spPr>
          <a:xfrm>
            <a:off x="122607" y="4681973"/>
            <a:ext cx="3635699" cy="2431435"/>
          </a:xfrm>
          <a:prstGeom prst="rect">
            <a:avLst/>
          </a:prstGeom>
          <a:noFill/>
        </p:spPr>
        <p:txBody>
          <a:bodyPr wrap="square" rtlCol="0">
            <a:spAutoFit/>
          </a:bodyPr>
          <a:lstStyle/>
          <a:p>
            <a:r>
              <a:rPr lang="en-GB" b="1" dirty="0"/>
              <a:t>Computing:</a:t>
            </a:r>
          </a:p>
          <a:p>
            <a:r>
              <a:rPr lang="en-GB" sz="1400" dirty="0"/>
              <a:t>We will be continuing to learn about internet safety and </a:t>
            </a:r>
            <a:r>
              <a:rPr lang="en-GB" sz="1400" dirty="0">
                <a:solidFill>
                  <a:srgbClr val="FF0000"/>
                </a:solidFill>
              </a:rPr>
              <a:t>looking at search engines</a:t>
            </a:r>
            <a:r>
              <a:rPr lang="en-GB" sz="1400" dirty="0"/>
              <a:t>. </a:t>
            </a:r>
          </a:p>
          <a:p>
            <a:r>
              <a:rPr lang="en-GB" sz="1400" dirty="0"/>
              <a:t>· How can search engines be used to find the correct information?</a:t>
            </a:r>
          </a:p>
          <a:p>
            <a:r>
              <a:rPr lang="en-GB" sz="1400" dirty="0"/>
              <a:t>· What are reliable sources of information?</a:t>
            </a:r>
          </a:p>
          <a:p>
            <a:r>
              <a:rPr lang="en-GB" sz="1400" dirty="0"/>
              <a:t>· Can everything we read on the internet be trusted?</a:t>
            </a:r>
          </a:p>
          <a:p>
            <a:r>
              <a:rPr lang="en-GB" dirty="0"/>
              <a:t> </a:t>
            </a:r>
          </a:p>
          <a:p>
            <a:endParaRPr lang="en-GB" dirty="0"/>
          </a:p>
        </p:txBody>
      </p:sp>
      <p:sp>
        <p:nvSpPr>
          <p:cNvPr id="13" name="TextBox 12">
            <a:extLst>
              <a:ext uri="{FF2B5EF4-FFF2-40B4-BE49-F238E27FC236}">
                <a16:creationId xmlns:a16="http://schemas.microsoft.com/office/drawing/2014/main" id="{8EDCE4A2-70CB-9900-47C8-C0B6551DF4A4}"/>
              </a:ext>
            </a:extLst>
          </p:cNvPr>
          <p:cNvSpPr txBox="1"/>
          <p:nvPr/>
        </p:nvSpPr>
        <p:spPr>
          <a:xfrm>
            <a:off x="7881361" y="495103"/>
            <a:ext cx="2408485" cy="1569660"/>
          </a:xfrm>
          <a:prstGeom prst="rect">
            <a:avLst/>
          </a:prstGeom>
          <a:noFill/>
        </p:spPr>
        <p:txBody>
          <a:bodyPr wrap="square" rtlCol="0">
            <a:spAutoFit/>
          </a:bodyPr>
          <a:lstStyle/>
          <a:p>
            <a:r>
              <a:rPr lang="en-GB" b="1" dirty="0"/>
              <a:t>PE:</a:t>
            </a:r>
          </a:p>
          <a:p>
            <a:r>
              <a:rPr lang="en-GB" sz="1400" dirty="0"/>
              <a:t>This half term children will be doing tag rugby with Atlas on a Monday afternoon.   </a:t>
            </a:r>
          </a:p>
          <a:p>
            <a:r>
              <a:rPr lang="en-GB" dirty="0"/>
              <a:t> </a:t>
            </a:r>
          </a:p>
          <a:p>
            <a:endParaRPr lang="en-GB" b="1" dirty="0"/>
          </a:p>
        </p:txBody>
      </p:sp>
      <p:pic>
        <p:nvPicPr>
          <p:cNvPr id="8" name="Picture 7">
            <a:extLst>
              <a:ext uri="{FF2B5EF4-FFF2-40B4-BE49-F238E27FC236}">
                <a16:creationId xmlns:a16="http://schemas.microsoft.com/office/drawing/2014/main" id="{F1017A0E-655F-62D4-63AF-61C5E2E5398E}"/>
              </a:ext>
            </a:extLst>
          </p:cNvPr>
          <p:cNvPicPr>
            <a:picLocks noChangeAspect="1"/>
          </p:cNvPicPr>
          <p:nvPr/>
        </p:nvPicPr>
        <p:blipFill>
          <a:blip r:embed="rId5"/>
          <a:stretch>
            <a:fillRect/>
          </a:stretch>
        </p:blipFill>
        <p:spPr>
          <a:xfrm>
            <a:off x="11019511" y="2406495"/>
            <a:ext cx="1095761" cy="1633619"/>
          </a:xfrm>
          <a:prstGeom prst="rect">
            <a:avLst/>
          </a:prstGeom>
        </p:spPr>
      </p:pic>
      <p:pic>
        <p:nvPicPr>
          <p:cNvPr id="19" name="Picture 18">
            <a:extLst>
              <a:ext uri="{FF2B5EF4-FFF2-40B4-BE49-F238E27FC236}">
                <a16:creationId xmlns:a16="http://schemas.microsoft.com/office/drawing/2014/main" id="{168CB24C-4282-AA96-67EA-F80E01A8BD90}"/>
              </a:ext>
            </a:extLst>
          </p:cNvPr>
          <p:cNvPicPr>
            <a:picLocks noChangeAspect="1"/>
          </p:cNvPicPr>
          <p:nvPr/>
        </p:nvPicPr>
        <p:blipFill>
          <a:blip r:embed="rId6"/>
          <a:stretch>
            <a:fillRect/>
          </a:stretch>
        </p:blipFill>
        <p:spPr>
          <a:xfrm>
            <a:off x="2591822" y="3978933"/>
            <a:ext cx="718057" cy="722035"/>
          </a:xfrm>
          <a:prstGeom prst="rect">
            <a:avLst/>
          </a:prstGeom>
        </p:spPr>
      </p:pic>
      <p:pic>
        <p:nvPicPr>
          <p:cNvPr id="21" name="Picture 20">
            <a:extLst>
              <a:ext uri="{FF2B5EF4-FFF2-40B4-BE49-F238E27FC236}">
                <a16:creationId xmlns:a16="http://schemas.microsoft.com/office/drawing/2014/main" id="{09E9E09C-65BF-DF3B-3782-60B57EC92981}"/>
              </a:ext>
            </a:extLst>
          </p:cNvPr>
          <p:cNvPicPr>
            <a:picLocks noChangeAspect="1"/>
          </p:cNvPicPr>
          <p:nvPr/>
        </p:nvPicPr>
        <p:blipFill>
          <a:blip r:embed="rId7"/>
          <a:stretch>
            <a:fillRect/>
          </a:stretch>
        </p:blipFill>
        <p:spPr>
          <a:xfrm>
            <a:off x="2982368" y="282696"/>
            <a:ext cx="655022" cy="997237"/>
          </a:xfrm>
          <a:prstGeom prst="rect">
            <a:avLst/>
          </a:prstGeom>
        </p:spPr>
      </p:pic>
      <p:sp>
        <p:nvSpPr>
          <p:cNvPr id="23" name="TextBox 22">
            <a:extLst>
              <a:ext uri="{FF2B5EF4-FFF2-40B4-BE49-F238E27FC236}">
                <a16:creationId xmlns:a16="http://schemas.microsoft.com/office/drawing/2014/main" id="{ED3A8ED3-0BA6-3208-C086-01EA7AD3FC2D}"/>
              </a:ext>
            </a:extLst>
          </p:cNvPr>
          <p:cNvSpPr txBox="1"/>
          <p:nvPr/>
        </p:nvSpPr>
        <p:spPr>
          <a:xfrm>
            <a:off x="3731253" y="4362959"/>
            <a:ext cx="5150870" cy="800219"/>
          </a:xfrm>
          <a:prstGeom prst="rect">
            <a:avLst/>
          </a:prstGeom>
          <a:noFill/>
        </p:spPr>
        <p:txBody>
          <a:bodyPr wrap="square">
            <a:spAutoFit/>
          </a:bodyPr>
          <a:lstStyle/>
          <a:p>
            <a:r>
              <a:rPr lang="en-GB" b="1" dirty="0"/>
              <a:t>Geography: Where did the bombs fall in WW2?</a:t>
            </a:r>
          </a:p>
          <a:p>
            <a:r>
              <a:rPr lang="en-GB" sz="1400" dirty="0"/>
              <a:t>Using maps, the class will investigate which parts of Britain were targeted by bombing raids during WW2. </a:t>
            </a:r>
          </a:p>
        </p:txBody>
      </p:sp>
      <p:pic>
        <p:nvPicPr>
          <p:cNvPr id="25" name="Picture 24">
            <a:extLst>
              <a:ext uri="{FF2B5EF4-FFF2-40B4-BE49-F238E27FC236}">
                <a16:creationId xmlns:a16="http://schemas.microsoft.com/office/drawing/2014/main" id="{103CC933-BA80-7CD5-D2FC-12576B34C77F}"/>
              </a:ext>
            </a:extLst>
          </p:cNvPr>
          <p:cNvPicPr>
            <a:picLocks noChangeAspect="1"/>
          </p:cNvPicPr>
          <p:nvPr/>
        </p:nvPicPr>
        <p:blipFill>
          <a:blip r:embed="rId8"/>
          <a:stretch>
            <a:fillRect/>
          </a:stretch>
        </p:blipFill>
        <p:spPr>
          <a:xfrm>
            <a:off x="6766933" y="3166022"/>
            <a:ext cx="1114428" cy="1202667"/>
          </a:xfrm>
          <a:prstGeom prst="rect">
            <a:avLst/>
          </a:prstGeom>
        </p:spPr>
      </p:pic>
      <p:pic>
        <p:nvPicPr>
          <p:cNvPr id="1026" name="Picture 2" descr="The English Countryside: Home for WWII ...">
            <a:extLst>
              <a:ext uri="{FF2B5EF4-FFF2-40B4-BE49-F238E27FC236}">
                <a16:creationId xmlns:a16="http://schemas.microsoft.com/office/drawing/2014/main" id="{A90C5F0D-5B4F-CDE2-388F-D7444C2E97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8528" y="3389129"/>
            <a:ext cx="1381129" cy="87979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5C70E21-5FFD-A12F-937C-C46716D9240B}"/>
              </a:ext>
            </a:extLst>
          </p:cNvPr>
          <p:cNvSpPr txBox="1"/>
          <p:nvPr/>
        </p:nvSpPr>
        <p:spPr>
          <a:xfrm>
            <a:off x="3786195" y="5101663"/>
            <a:ext cx="4640848" cy="1600438"/>
          </a:xfrm>
          <a:prstGeom prst="rect">
            <a:avLst/>
          </a:prstGeom>
          <a:noFill/>
          <a:ln>
            <a:solidFill>
              <a:schemeClr val="accent4"/>
            </a:solidFill>
          </a:ln>
        </p:spPr>
        <p:txBody>
          <a:bodyPr wrap="square" rtlCol="0">
            <a:spAutoFit/>
          </a:bodyPr>
          <a:lstStyle/>
          <a:p>
            <a:r>
              <a:rPr lang="en-GB" sz="1400" b="1" dirty="0">
                <a:latin typeface="Aptos Serif" panose="020B0502040204020203" pitchFamily="18" charset="0"/>
                <a:cs typeface="Aptos Serif" panose="020B0502040204020203" pitchFamily="18" charset="0"/>
              </a:rPr>
              <a:t>Homework: </a:t>
            </a:r>
          </a:p>
          <a:p>
            <a:r>
              <a:rPr lang="en-GB" sz="1400" b="1" dirty="0">
                <a:latin typeface="Aptos Serif" panose="020B0502040204020203" pitchFamily="18" charset="0"/>
                <a:cs typeface="Aptos Serif" panose="020B0502040204020203" pitchFamily="18" charset="0"/>
              </a:rPr>
              <a:t>Please support your child to keep up their learning at home. Each week all children should be </a:t>
            </a:r>
          </a:p>
          <a:p>
            <a:pPr marL="285750" indent="-285750">
              <a:buFontTx/>
              <a:buChar char="-"/>
            </a:pPr>
            <a:r>
              <a:rPr lang="en-GB" sz="1400" b="1" dirty="0">
                <a:latin typeface="Aptos Serif" panose="020B0502040204020203" pitchFamily="18" charset="0"/>
                <a:cs typeface="Aptos Serif" panose="020B0502040204020203" pitchFamily="18" charset="0"/>
              </a:rPr>
              <a:t>Reading </a:t>
            </a:r>
          </a:p>
          <a:p>
            <a:pPr marL="285750" indent="-285750">
              <a:buFontTx/>
              <a:buChar char="-"/>
            </a:pPr>
            <a:r>
              <a:rPr lang="en-GB" sz="1400" b="1" dirty="0">
                <a:latin typeface="Aptos Serif" panose="020B0502040204020203" pitchFamily="18" charset="0"/>
                <a:cs typeface="Aptos Serif" panose="020B0502040204020203" pitchFamily="18" charset="0"/>
              </a:rPr>
              <a:t>Completing </a:t>
            </a:r>
            <a:r>
              <a:rPr lang="en-GB" sz="1400" b="1" dirty="0" err="1">
                <a:latin typeface="Aptos Serif" panose="020B0502040204020203" pitchFamily="18" charset="0"/>
                <a:cs typeface="Aptos Serif" panose="020B0502040204020203" pitchFamily="18" charset="0"/>
              </a:rPr>
              <a:t>Mangahigh</a:t>
            </a:r>
            <a:r>
              <a:rPr lang="en-GB" sz="1400" b="1" dirty="0">
                <a:latin typeface="Aptos Serif" panose="020B0502040204020203" pitchFamily="18" charset="0"/>
                <a:cs typeface="Aptos Serif" panose="020B0502040204020203" pitchFamily="18" charset="0"/>
              </a:rPr>
              <a:t> Maths </a:t>
            </a:r>
          </a:p>
          <a:p>
            <a:pPr marL="285750" indent="-285750">
              <a:buFontTx/>
              <a:buChar char="-"/>
            </a:pPr>
            <a:r>
              <a:rPr lang="en-GB" sz="1400" b="1" dirty="0">
                <a:latin typeface="Aptos Serif" panose="020B0502040204020203" pitchFamily="18" charset="0"/>
                <a:cs typeface="Aptos Serif" panose="020B0502040204020203" pitchFamily="18" charset="0"/>
              </a:rPr>
              <a:t>Practice their timetables </a:t>
            </a:r>
          </a:p>
          <a:p>
            <a:pPr marL="285750" indent="-285750">
              <a:buFontTx/>
              <a:buChar char="-"/>
            </a:pPr>
            <a:r>
              <a:rPr lang="en-GB" sz="1400" b="1" dirty="0">
                <a:latin typeface="Aptos Serif" panose="020B0502040204020203" pitchFamily="18" charset="0"/>
                <a:cs typeface="Aptos Serif" panose="020B0502040204020203" pitchFamily="18" charset="0"/>
              </a:rPr>
              <a:t>Practicing their spellings</a:t>
            </a:r>
          </a:p>
        </p:txBody>
      </p:sp>
    </p:spTree>
    <p:extLst>
      <p:ext uri="{BB962C8B-B14F-4D97-AF65-F5344CB8AC3E}">
        <p14:creationId xmlns:p14="http://schemas.microsoft.com/office/powerpoint/2010/main" val="356367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FB2CA0-4A1A-6D11-3514-04F7D6AE99E4}"/>
              </a:ext>
            </a:extLst>
          </p:cNvPr>
          <p:cNvSpPr txBox="1"/>
          <p:nvPr/>
        </p:nvSpPr>
        <p:spPr>
          <a:xfrm>
            <a:off x="162560" y="639694"/>
            <a:ext cx="6096000" cy="1524905"/>
          </a:xfrm>
          <a:prstGeom prst="rect">
            <a:avLst/>
          </a:prstGeom>
          <a:noFill/>
        </p:spPr>
        <p:txBody>
          <a:bodyPr wrap="square">
            <a:spAutoFit/>
          </a:bodyPr>
          <a:lstStyle/>
          <a:p>
            <a:pPr marL="0" marR="0" indent="0" algn="l">
              <a:lnSpc>
                <a:spcPct val="119000"/>
              </a:lnSpc>
              <a:spcBef>
                <a:spcPts val="0"/>
              </a:spcBef>
              <a:spcAft>
                <a:spcPts val="0"/>
              </a:spcAft>
            </a:pPr>
            <a:r>
              <a:rPr lang="en-GB" sz="1050" b="1" u="sng" kern="1400" dirty="0">
                <a:ln>
                  <a:noFill/>
                </a:ln>
                <a:solidFill>
                  <a:srgbClr val="000000"/>
                </a:solidFill>
                <a:effectLst/>
              </a:rPr>
              <a:t>PE</a:t>
            </a:r>
            <a:r>
              <a:rPr lang="en-GB" sz="1050" b="1" kern="1400" dirty="0">
                <a:ln>
                  <a:noFill/>
                </a:ln>
                <a:solidFill>
                  <a:srgbClr val="000000"/>
                </a:solidFill>
                <a:effectLst/>
              </a:rPr>
              <a:t> </a:t>
            </a:r>
          </a:p>
          <a:p>
            <a:pPr marL="89992" marR="0" indent="-89992" algn="l">
              <a:lnSpc>
                <a:spcPct val="119000"/>
              </a:lnSpc>
              <a:spcBef>
                <a:spcPts val="0"/>
              </a:spcBef>
              <a:spcAft>
                <a:spcPts val="0"/>
              </a:spcAft>
            </a:pPr>
            <a:r>
              <a:rPr lang="en-GB" sz="1050" kern="1400" dirty="0">
                <a:ln>
                  <a:noFill/>
                </a:ln>
                <a:solidFill>
                  <a:srgbClr val="000000"/>
                </a:solidFill>
                <a:effectLst/>
              </a:rPr>
              <a:t>·  Choose and combine techniques in game situations (running, throwing, catching, passing, jumping and kicking, etc.). </a:t>
            </a:r>
          </a:p>
          <a:p>
            <a:pPr marL="89992" marR="0" indent="-89992" algn="l">
              <a:lnSpc>
                <a:spcPct val="119000"/>
              </a:lnSpc>
              <a:spcBef>
                <a:spcPts val="0"/>
              </a:spcBef>
              <a:spcAft>
                <a:spcPts val="0"/>
              </a:spcAft>
            </a:pPr>
            <a:r>
              <a:rPr lang="en-GB" sz="1050" kern="1400" dirty="0">
                <a:ln>
                  <a:noFill/>
                </a:ln>
                <a:solidFill>
                  <a:srgbClr val="000000"/>
                </a:solidFill>
                <a:effectLst/>
              </a:rPr>
              <a:t>· Choose the most appropriate tactics for a game.</a:t>
            </a:r>
          </a:p>
          <a:p>
            <a:pPr marL="89992" marR="0" indent="-89992" algn="l">
              <a:lnSpc>
                <a:spcPct val="119000"/>
              </a:lnSpc>
              <a:spcBef>
                <a:spcPts val="0"/>
              </a:spcBef>
              <a:spcAft>
                <a:spcPts val="0"/>
              </a:spcAft>
            </a:pPr>
            <a:r>
              <a:rPr lang="en-GB" sz="1050" kern="1400" dirty="0">
                <a:ln>
                  <a:noFill/>
                </a:ln>
                <a:solidFill>
                  <a:srgbClr val="000000"/>
                </a:solidFill>
                <a:effectLst/>
              </a:rPr>
              <a:t>· Uphold the spirit of fair play and respect in all competitive situations.</a:t>
            </a:r>
          </a:p>
          <a:p>
            <a:pPr marL="89992" marR="0" indent="-89992" algn="l">
              <a:lnSpc>
                <a:spcPct val="119000"/>
              </a:lnSpc>
              <a:spcBef>
                <a:spcPts val="0"/>
              </a:spcBef>
              <a:spcAft>
                <a:spcPts val="0"/>
              </a:spcAft>
            </a:pPr>
            <a:r>
              <a:rPr lang="en-GB" sz="1050" kern="1400" dirty="0">
                <a:ln>
                  <a:noFill/>
                </a:ln>
                <a:solidFill>
                  <a:srgbClr val="000000"/>
                </a:solidFill>
                <a:effectLst/>
              </a:rPr>
              <a:t>· Lead others when called upon and act as a good role model within a team</a:t>
            </a:r>
            <a:r>
              <a:rPr lang="en-GB" sz="1200" kern="1400" dirty="0">
                <a:ln>
                  <a:noFill/>
                </a:ln>
                <a:solidFill>
                  <a:srgbClr val="000000"/>
                </a:solidFill>
                <a:effectLst/>
              </a:rPr>
              <a:t>.</a:t>
            </a:r>
          </a:p>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 </a:t>
            </a:r>
          </a:p>
        </p:txBody>
      </p:sp>
      <p:sp>
        <p:nvSpPr>
          <p:cNvPr id="7" name="TextBox 6">
            <a:extLst>
              <a:ext uri="{FF2B5EF4-FFF2-40B4-BE49-F238E27FC236}">
                <a16:creationId xmlns:a16="http://schemas.microsoft.com/office/drawing/2014/main" id="{EE668071-6A75-3945-D511-218846F4BCBA}"/>
              </a:ext>
            </a:extLst>
          </p:cNvPr>
          <p:cNvSpPr txBox="1"/>
          <p:nvPr/>
        </p:nvSpPr>
        <p:spPr>
          <a:xfrm>
            <a:off x="264158" y="161590"/>
            <a:ext cx="6096000" cy="670120"/>
          </a:xfrm>
          <a:prstGeom prst="rect">
            <a:avLst/>
          </a:prstGeom>
          <a:noFill/>
        </p:spPr>
        <p:txBody>
          <a:bodyPr wrap="square">
            <a:spAutoFit/>
          </a:bodyPr>
          <a:lstStyle/>
          <a:p>
            <a:pPr marL="0" marR="0" indent="0" algn="l">
              <a:lnSpc>
                <a:spcPct val="119000"/>
              </a:lnSpc>
              <a:spcBef>
                <a:spcPts val="0"/>
              </a:spcBef>
              <a:spcAft>
                <a:spcPts val="600"/>
              </a:spcAft>
            </a:pPr>
            <a:r>
              <a:rPr lang="en-GB" sz="1800" u="sng" kern="1400" dirty="0">
                <a:ln>
                  <a:noFill/>
                </a:ln>
                <a:solidFill>
                  <a:srgbClr val="000000"/>
                </a:solidFill>
                <a:effectLst/>
                <a:latin typeface="Calibri" panose="020F0502020204030204" pitchFamily="34" charset="0"/>
              </a:rPr>
              <a:t>National Curriculum links</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
        <p:nvSpPr>
          <p:cNvPr id="10" name="TextBox 9">
            <a:extLst>
              <a:ext uri="{FF2B5EF4-FFF2-40B4-BE49-F238E27FC236}">
                <a16:creationId xmlns:a16="http://schemas.microsoft.com/office/drawing/2014/main" id="{BB1E7101-A223-B0F4-F18A-9E86888519CF}"/>
              </a:ext>
            </a:extLst>
          </p:cNvPr>
          <p:cNvSpPr txBox="1"/>
          <p:nvPr/>
        </p:nvSpPr>
        <p:spPr>
          <a:xfrm>
            <a:off x="6096000" y="353606"/>
            <a:ext cx="6096000" cy="1169551"/>
          </a:xfrm>
          <a:prstGeom prst="rect">
            <a:avLst/>
          </a:prstGeom>
          <a:noFill/>
        </p:spPr>
        <p:txBody>
          <a:bodyPr wrap="square">
            <a:spAutoFit/>
          </a:bodyPr>
          <a:lstStyle/>
          <a:p>
            <a:r>
              <a:rPr lang="en-GB" sz="1000" b="1" u="sng" dirty="0">
                <a:ea typeface="Aptos" panose="020B0004020202020204" pitchFamily="34" charset="0"/>
                <a:cs typeface="Aptos" panose="020B0004020202020204" pitchFamily="34" charset="0"/>
              </a:rPr>
              <a:t>Art</a:t>
            </a:r>
          </a:p>
          <a:p>
            <a:r>
              <a:rPr lang="en-GB" sz="1000" i="1" dirty="0">
                <a:ea typeface="Aptos" panose="020B0004020202020204" pitchFamily="34" charset="0"/>
                <a:cs typeface="Aptos" panose="020B0004020202020204" pitchFamily="34" charset="0"/>
              </a:rPr>
              <a:t>Pupils should be taught to develop their techniques, including their control and their use of materials, with creativity, experimentation and an increasing awareness of different kinds of art, craft and design. Pupils should be taught:  to create sketch books to record their observations and use them to review and revisit ideas  to improve their mastery of art and design techniques, including drawing, painting and sculpture with a range of materials [for example, pencil, charcoal, paint, clay]  about great artists, architects and designers in history. </a:t>
            </a:r>
            <a:endParaRPr lang="en-GB" sz="1600" dirty="0">
              <a:effectLst/>
              <a:latin typeface="Calibri" panose="020F0502020204030204" pitchFamily="34" charset="0"/>
              <a:ea typeface="Aptos" panose="020B0004020202020204" pitchFamily="34" charset="0"/>
            </a:endParaRPr>
          </a:p>
        </p:txBody>
      </p:sp>
      <p:sp>
        <p:nvSpPr>
          <p:cNvPr id="12" name="TextBox 11">
            <a:extLst>
              <a:ext uri="{FF2B5EF4-FFF2-40B4-BE49-F238E27FC236}">
                <a16:creationId xmlns:a16="http://schemas.microsoft.com/office/drawing/2014/main" id="{B6819368-BBC3-F8B6-8F29-61A805364FBA}"/>
              </a:ext>
            </a:extLst>
          </p:cNvPr>
          <p:cNvSpPr txBox="1"/>
          <p:nvPr/>
        </p:nvSpPr>
        <p:spPr>
          <a:xfrm>
            <a:off x="60962" y="2007818"/>
            <a:ext cx="5872480" cy="4670509"/>
          </a:xfrm>
          <a:prstGeom prst="rect">
            <a:avLst/>
          </a:prstGeom>
          <a:noFill/>
        </p:spPr>
        <p:txBody>
          <a:bodyPr wrap="square">
            <a:spAutoFit/>
          </a:bodyPr>
          <a:lstStyle/>
          <a:p>
            <a:pPr lvl="0">
              <a:lnSpc>
                <a:spcPct val="115000"/>
              </a:lnSpc>
              <a:buClr>
                <a:srgbClr val="5B5BA5"/>
              </a:buClr>
            </a:pPr>
            <a:r>
              <a:rPr lang="en-GB" sz="1000" b="1" u="sng" dirty="0">
                <a:latin typeface="Abadi" panose="020B0604020104020204" pitchFamily="34" charset="0"/>
                <a:ea typeface="Quicksand"/>
                <a:cs typeface="Quicksand"/>
              </a:rPr>
              <a:t>Computing</a:t>
            </a:r>
            <a:endParaRPr lang="en-GB" sz="1000" b="1" u="sng" strike="noStrike" dirty="0">
              <a:effectLst/>
              <a:latin typeface="Abadi" panose="020B0604020104020204" pitchFamily="34" charset="0"/>
              <a:ea typeface="Quicksand"/>
              <a:cs typeface="Quicksand"/>
            </a:endParaRP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Use search technologies effectively, appreciate how results are selected and ranked, and be discerning in evaluating digital content</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Select, use, and combine a variety of software (including internet services) on a range of digital devices to design and create a range of programs, systems, and content that accomplish given goals, including collecting, analysing, evaluating, and presenting data and information.</a:t>
            </a:r>
          </a:p>
          <a:p>
            <a:pPr marL="342900" lvl="0" indent="-342900">
              <a:lnSpc>
                <a:spcPct val="115000"/>
              </a:lnSpc>
              <a:buClr>
                <a:srgbClr val="5B5BA5"/>
              </a:buClr>
              <a:buFont typeface="Arial" panose="020B0604020202020204" pitchFamily="34" charset="0"/>
              <a:buChar char="●"/>
            </a:pPr>
            <a:r>
              <a:rPr lang="en-GB" sz="1000" u="none" strike="noStrike" dirty="0">
                <a:solidFill>
                  <a:srgbClr val="0B0C0C"/>
                </a:solidFill>
                <a:effectLst/>
                <a:highlight>
                  <a:srgbClr val="FFFFFF"/>
                </a:highlight>
                <a:ea typeface="Quicksand"/>
                <a:cs typeface="Quicksand"/>
              </a:rPr>
              <a:t>use technology safely, respectfully, and responsibly; recognise acceptable/unacceptable behaviour.</a:t>
            </a:r>
            <a:r>
              <a:rPr lang="en-GB" sz="1000" b="1" dirty="0">
                <a:effectLst/>
              </a:rPr>
              <a:t> </a:t>
            </a:r>
            <a:endParaRPr lang="en-GB" sz="1000" b="1" dirty="0"/>
          </a:p>
          <a:p>
            <a:pPr marL="457200" indent="-457200">
              <a:lnSpc>
                <a:spcPct val="115000"/>
              </a:lnSpc>
            </a:pPr>
            <a:r>
              <a:rPr lang="en-GB" sz="1000" dirty="0">
                <a:effectLst/>
                <a:ea typeface="Quicksand"/>
                <a:cs typeface="Quicksand"/>
              </a:rPr>
              <a:t>Managing information online</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navigate online content, websites, or social media feeds using more sophisticated tools to get to the information I want (e.g. menus, sitemaps, breadcrumb-trails, site search functions). (11-14)</a:t>
            </a:r>
            <a:endParaRPr lang="en-GB" sz="1000" dirty="0">
              <a:ea typeface="Quicksand"/>
              <a:cs typeface="Quicksand"/>
            </a:endParaRPr>
          </a:p>
          <a:p>
            <a:pPr lvl="0">
              <a:lnSpc>
                <a:spcPct val="115000"/>
              </a:lnSpc>
              <a:buClr>
                <a:srgbClr val="5B5BA5"/>
              </a:buClr>
            </a:pPr>
            <a:r>
              <a:rPr lang="en-GB" sz="1000" dirty="0">
                <a:effectLst/>
                <a:ea typeface="Quicksand"/>
                <a:cs typeface="Quicksand"/>
              </a:rPr>
              <a:t>Copyright and ownership</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explain why copying someone else’s work from the internet without permission can cause problems.</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give examples of what those problems might be.</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When searching on the internet for content to use, I can explain why I need to consider who owns it and whether I have the right to reuse it. </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give some simple examples.</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assess and justify when it is acceptable to use the work of others.</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give examples of content that is permitted to be reused. </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demonstrate the use of search tools to find and access online content which can be reused by others.</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demonstrate how to make references to and acknowledge sources I have used from the internet.</a:t>
            </a:r>
          </a:p>
          <a:p>
            <a:r>
              <a:rPr lang="en-GB" sz="1000" dirty="0">
                <a:effectLst/>
                <a:ea typeface="Quicksand"/>
                <a:cs typeface="Quicksand"/>
              </a:rPr>
              <a:t>I can explain the principles of fair use and apply this to case studies. (11-14)</a:t>
            </a:r>
            <a:endParaRPr lang="en-GB" sz="1000" dirty="0"/>
          </a:p>
        </p:txBody>
      </p:sp>
      <p:sp>
        <p:nvSpPr>
          <p:cNvPr id="14" name="TextBox 13">
            <a:extLst>
              <a:ext uri="{FF2B5EF4-FFF2-40B4-BE49-F238E27FC236}">
                <a16:creationId xmlns:a16="http://schemas.microsoft.com/office/drawing/2014/main" id="{AD62DFF6-57AB-940E-5157-5330BD8ABFDD}"/>
              </a:ext>
            </a:extLst>
          </p:cNvPr>
          <p:cNvSpPr txBox="1"/>
          <p:nvPr/>
        </p:nvSpPr>
        <p:spPr>
          <a:xfrm>
            <a:off x="6096002" y="1576931"/>
            <a:ext cx="5872478" cy="4477508"/>
          </a:xfrm>
          <a:prstGeom prst="rect">
            <a:avLst/>
          </a:prstGeom>
          <a:noFill/>
        </p:spPr>
        <p:txBody>
          <a:bodyPr wrap="square">
            <a:spAutoFit/>
          </a:bodyPr>
          <a:lstStyle/>
          <a:p>
            <a:pPr algn="l"/>
            <a:r>
              <a:rPr lang="en-GB" sz="1050" b="1" i="0" u="sng" dirty="0">
                <a:solidFill>
                  <a:srgbClr val="0B0C0C"/>
                </a:solidFill>
                <a:effectLst/>
              </a:rPr>
              <a:t>Science</a:t>
            </a:r>
            <a:r>
              <a:rPr lang="en-GB" sz="1050" b="0" i="0" u="sng" dirty="0">
                <a:solidFill>
                  <a:srgbClr val="0B0C0C"/>
                </a:solidFill>
                <a:effectLst/>
              </a:rPr>
              <a:t> </a:t>
            </a:r>
          </a:p>
          <a:p>
            <a:pPr marL="342900" lvl="0" indent="-342900">
              <a:lnSpc>
                <a:spcPct val="107000"/>
              </a:lnSpc>
              <a:buFont typeface="Symbol" panose="05050102010706020507" pitchFamily="18" charset="2"/>
              <a:buChar char=""/>
            </a:pPr>
            <a:r>
              <a:rPr lang="en-GB" sz="1050" dirty="0"/>
              <a:t>compare and group together everyday materials on the basis of their properties, including their solubility and response to magnets</a:t>
            </a:r>
          </a:p>
          <a:p>
            <a:pPr marL="342900" lvl="0" indent="-342900">
              <a:lnSpc>
                <a:spcPct val="107000"/>
              </a:lnSpc>
              <a:buFont typeface="Symbol" panose="05050102010706020507" pitchFamily="18" charset="2"/>
              <a:buChar char=""/>
            </a:pPr>
            <a:r>
              <a:rPr lang="en-GB" sz="1050" dirty="0"/>
              <a:t>know that some materials will dissolve in liquid to form a solution, and describe how to recover a substance from a solution</a:t>
            </a:r>
          </a:p>
          <a:p>
            <a:pPr marL="342900" lvl="0" indent="-342900">
              <a:lnSpc>
                <a:spcPct val="107000"/>
              </a:lnSpc>
              <a:buFont typeface="Symbol" panose="05050102010706020507" pitchFamily="18" charset="2"/>
              <a:buChar char=""/>
            </a:pPr>
            <a:r>
              <a:rPr lang="en-GB" sz="1050" dirty="0"/>
              <a:t>use knowledge of solids, liquids and gases to decide how mixtures might be separated, including through filtering, sieving and evaporating</a:t>
            </a:r>
          </a:p>
          <a:p>
            <a:pPr marL="342900" lvl="0" indent="-342900">
              <a:lnSpc>
                <a:spcPct val="107000"/>
              </a:lnSpc>
              <a:buFont typeface="Symbol" panose="05050102010706020507" pitchFamily="18" charset="2"/>
              <a:buChar char=""/>
            </a:pPr>
            <a:r>
              <a:rPr lang="en-GB" sz="1050" dirty="0"/>
              <a:t>demonstrate that dissolving, mixing and changes of state are reversible changes</a:t>
            </a:r>
          </a:p>
          <a:p>
            <a:pPr marL="342900" lvl="0" indent="-342900">
              <a:lnSpc>
                <a:spcPct val="107000"/>
              </a:lnSpc>
              <a:spcAft>
                <a:spcPts val="800"/>
              </a:spcAft>
              <a:buFont typeface="Symbol" panose="05050102010706020507" pitchFamily="18" charset="2"/>
              <a:buChar char=""/>
            </a:pPr>
            <a:r>
              <a:rPr lang="en-GB" sz="1050" dirty="0"/>
              <a:t>explain that some changes result in the formation of new materials, and that this kind of change is not usually reversible, including changes associated with burning and the action of acid on bicarbonate of soda</a:t>
            </a:r>
          </a:p>
          <a:p>
            <a:pPr marL="342900" lvl="0" indent="-342900">
              <a:lnSpc>
                <a:spcPct val="107000"/>
              </a:lnSpc>
              <a:buFont typeface="Symbol" panose="05050102010706020507" pitchFamily="18" charset="2"/>
              <a:buChar char=""/>
            </a:pPr>
            <a:r>
              <a:rPr lang="en-GB" sz="1050" dirty="0"/>
              <a:t>planning different types of scientific enquiries to answer questions, including recognising and controlling variables where necessary</a:t>
            </a:r>
          </a:p>
          <a:p>
            <a:pPr marL="342900" lvl="0" indent="-342900">
              <a:lnSpc>
                <a:spcPct val="107000"/>
              </a:lnSpc>
              <a:buFont typeface="Symbol" panose="05050102010706020507" pitchFamily="18" charset="2"/>
              <a:buChar char=""/>
            </a:pPr>
            <a:r>
              <a:rPr lang="en-GB" sz="1050" dirty="0"/>
              <a:t>taking measurements, using a range of scientific equipment, with increasing accuracy and precision, taking repeat readings when appropriate</a:t>
            </a:r>
          </a:p>
          <a:p>
            <a:pPr marL="342900" lvl="0" indent="-342900">
              <a:lnSpc>
                <a:spcPct val="107000"/>
              </a:lnSpc>
              <a:buFont typeface="Symbol" panose="05050102010706020507" pitchFamily="18" charset="2"/>
              <a:buChar char=""/>
            </a:pPr>
            <a:r>
              <a:rPr lang="en-GB" sz="1050" dirty="0"/>
              <a:t>recording data and results of increasing complexity using scientific diagrams and labels, classification keys, tables, scatter graphs, bar and line graphs</a:t>
            </a:r>
          </a:p>
          <a:p>
            <a:pPr marL="342900" lvl="0" indent="-342900">
              <a:lnSpc>
                <a:spcPct val="107000"/>
              </a:lnSpc>
              <a:buFont typeface="Symbol" panose="05050102010706020507" pitchFamily="18" charset="2"/>
              <a:buChar char=""/>
            </a:pPr>
            <a:r>
              <a:rPr lang="en-GB" sz="1050" dirty="0"/>
              <a:t>using test results to make predictions to set up further comparative and fair tests</a:t>
            </a:r>
          </a:p>
          <a:p>
            <a:pPr marL="342900" lvl="0" indent="-342900">
              <a:lnSpc>
                <a:spcPct val="107000"/>
              </a:lnSpc>
              <a:buFont typeface="Symbol" panose="05050102010706020507" pitchFamily="18" charset="2"/>
              <a:buChar char=""/>
            </a:pPr>
            <a:r>
              <a:rPr lang="en-GB" sz="1050" dirty="0"/>
              <a:t>reporting and presenting findings from enquiries, including conclusions, causal relationships and explanations of and degree of trust in results, in oral and written forms such as displays and other presentations</a:t>
            </a:r>
          </a:p>
          <a:p>
            <a:pPr marL="342900" lvl="0" indent="-342900">
              <a:lnSpc>
                <a:spcPct val="107000"/>
              </a:lnSpc>
              <a:spcAft>
                <a:spcPts val="800"/>
              </a:spcAft>
              <a:buFont typeface="Symbol" panose="05050102010706020507" pitchFamily="18" charset="2"/>
              <a:buChar char=""/>
            </a:pPr>
            <a:r>
              <a:rPr lang="en-GB" sz="1050" dirty="0"/>
              <a:t>identifying scientific evidence that has been used to support or refute ideas or arguments</a:t>
            </a:r>
          </a:p>
          <a:p>
            <a:pPr marL="342900" lvl="0" indent="-342900">
              <a:lnSpc>
                <a:spcPct val="107000"/>
              </a:lnSpc>
              <a:spcAft>
                <a:spcPts val="800"/>
              </a:spcAft>
              <a:buFont typeface="Symbol" panose="05050102010706020507" pitchFamily="18" charset="2"/>
              <a:buChar char=""/>
            </a:pPr>
            <a:endParaRPr lang="en-GB" sz="800" dirty="0"/>
          </a:p>
          <a:p>
            <a:pPr algn="l">
              <a:buFont typeface="Arial" panose="020B0604020202020204" pitchFamily="34" charset="0"/>
              <a:buChar char="•"/>
            </a:pPr>
            <a:endParaRPr lang="en-GB" sz="1000" b="0" i="0" dirty="0">
              <a:solidFill>
                <a:srgbClr val="0B0C0C"/>
              </a:solidFill>
              <a:effectLst/>
            </a:endParaRPr>
          </a:p>
        </p:txBody>
      </p:sp>
    </p:spTree>
    <p:extLst>
      <p:ext uri="{BB962C8B-B14F-4D97-AF65-F5344CB8AC3E}">
        <p14:creationId xmlns:p14="http://schemas.microsoft.com/office/powerpoint/2010/main" val="152683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a5d736e-0270-4f44-aaca-816b4b8e35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A01B8996C6B740BC834895028F4A80" ma:contentTypeVersion="8" ma:contentTypeDescription="Create a new document." ma:contentTypeScope="" ma:versionID="c120ee0ec235e50483df65354eb9421e">
  <xsd:schema xmlns:xsd="http://www.w3.org/2001/XMLSchema" xmlns:xs="http://www.w3.org/2001/XMLSchema" xmlns:p="http://schemas.microsoft.com/office/2006/metadata/properties" xmlns:ns3="ca5d736e-0270-4f44-aaca-816b4b8e3520" xmlns:ns4="ddf37d46-5cb0-4264-a995-5e18c8c8997c" targetNamespace="http://schemas.microsoft.com/office/2006/metadata/properties" ma:root="true" ma:fieldsID="ce700d3c5ece0851df03c7a9d3f2cf0c" ns3:_="" ns4:_="">
    <xsd:import namespace="ca5d736e-0270-4f44-aaca-816b4b8e3520"/>
    <xsd:import namespace="ddf37d46-5cb0-4264-a995-5e18c8c8997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736e-0270-4f44-aaca-816b4b8e3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f37d46-5cb0-4264-a995-5e18c8c899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C868E4-8292-479D-9DBB-138DB24E758A}">
  <ds:schemaRefs>
    <ds:schemaRef ds:uri="http://schemas.microsoft.com/sharepoint/v3/contenttype/forms"/>
  </ds:schemaRefs>
</ds:datastoreItem>
</file>

<file path=customXml/itemProps2.xml><?xml version="1.0" encoding="utf-8"?>
<ds:datastoreItem xmlns:ds="http://schemas.openxmlformats.org/officeDocument/2006/customXml" ds:itemID="{391578E4-993B-496E-85C9-42C76E14A5DB}">
  <ds:schemaRefs>
    <ds:schemaRef ds:uri="http://schemas.microsoft.com/office/2006/metadata/properties"/>
    <ds:schemaRef ds:uri="ca5d736e-0270-4f44-aaca-816b4b8e3520"/>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ddf37d46-5cb0-4264-a995-5e18c8c8997c"/>
    <ds:schemaRef ds:uri="http://purl.org/dc/dcmitype/"/>
    <ds:schemaRef ds:uri="http://purl.org/dc/terms/"/>
  </ds:schemaRefs>
</ds:datastoreItem>
</file>

<file path=customXml/itemProps3.xml><?xml version="1.0" encoding="utf-8"?>
<ds:datastoreItem xmlns:ds="http://schemas.openxmlformats.org/officeDocument/2006/customXml" ds:itemID="{7573022E-37F4-4B77-BC6D-069C3385B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736e-0270-4f44-aaca-816b4b8e3520"/>
    <ds:schemaRef ds:uri="ddf37d46-5cb0-4264-a995-5e18c8c899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31139</TotalTime>
  <Words>1113</Words>
  <Application>Microsoft Office PowerPoint</Application>
  <PresentationFormat>Widescreen</PresentationFormat>
  <Paragraphs>82</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Abadi</vt:lpstr>
      <vt:lpstr>Aptos</vt:lpstr>
      <vt:lpstr>Aptos Display</vt:lpstr>
      <vt:lpstr>Aptos Serif</vt:lpstr>
      <vt:lpstr>Arial</vt:lpstr>
      <vt:lpstr>Bradley Hand ITC</vt:lpstr>
      <vt:lpstr>Calibri</vt:lpstr>
      <vt:lpstr>Quicksand</vt:lpstr>
      <vt:lpstr>Symbol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Wallbridge</dc:creator>
  <cp:lastModifiedBy>Rebecca Wallbridge</cp:lastModifiedBy>
  <cp:revision>14</cp:revision>
  <cp:lastPrinted>2025-11-10T08:18:30Z</cp:lastPrinted>
  <dcterms:created xsi:type="dcterms:W3CDTF">2024-12-19T14:09:47Z</dcterms:created>
  <dcterms:modified xsi:type="dcterms:W3CDTF">2025-11-14T15:27:36Z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0x01010053A01B8996C6B740BC834895028F4A80</vt:lpwstr>
  </property>
</Properties>
</file>