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59" r:id="rId3"/>
  </p:sldIdLst>
  <p:sldSz cx="12192000" cy="6858000"/>
  <p:notesSz cx="6797675" cy="9982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9503" autoAdjust="0"/>
    <p:restoredTop sz="86297"/>
  </p:normalViewPr>
  <p:slideViewPr>
    <p:cSldViewPr snapToGrid="0">
      <p:cViewPr varScale="1">
        <p:scale>
          <a:sx n="59" d="100"/>
          <a:sy n="59" d="100"/>
        </p:scale>
        <p:origin x="132" y="9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5000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500063"/>
          </a:xfrm>
          <a:prstGeom prst="rect">
            <a:avLst/>
          </a:prstGeom>
        </p:spPr>
        <p:txBody>
          <a:bodyPr vert="horz" lIns="91440" tIns="45720" rIns="91440" bIns="45720" rtlCol="0"/>
          <a:lstStyle>
            <a:lvl1pPr algn="r">
              <a:defRPr sz="1200"/>
            </a:lvl1pPr>
          </a:lstStyle>
          <a:p>
            <a:fld id="{2E2C88E9-2FBE-FA44-932C-9ECF7ABC3180}" type="datetimeFigureOut">
              <a:rPr lang="en-US" smtClean="0"/>
              <a:t>11/2/2025</a:t>
            </a:fld>
            <a:endParaRPr lang="en-US"/>
          </a:p>
        </p:txBody>
      </p:sp>
      <p:sp>
        <p:nvSpPr>
          <p:cNvPr id="4" name="Slide Image Placeholder 3"/>
          <p:cNvSpPr>
            <a:spLocks noGrp="1" noRot="1" noChangeAspect="1"/>
          </p:cNvSpPr>
          <p:nvPr>
            <p:ph type="sldImg" idx="2"/>
          </p:nvPr>
        </p:nvSpPr>
        <p:spPr>
          <a:xfrm>
            <a:off x="404813" y="1247775"/>
            <a:ext cx="5988050" cy="33686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803775"/>
            <a:ext cx="5438775" cy="39306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82138"/>
            <a:ext cx="2946400" cy="50006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82138"/>
            <a:ext cx="2946400" cy="500062"/>
          </a:xfrm>
          <a:prstGeom prst="rect">
            <a:avLst/>
          </a:prstGeom>
        </p:spPr>
        <p:txBody>
          <a:bodyPr vert="horz" lIns="91440" tIns="45720" rIns="91440" bIns="45720" rtlCol="0" anchor="b"/>
          <a:lstStyle>
            <a:lvl1pPr algn="r">
              <a:defRPr sz="1200"/>
            </a:lvl1pPr>
          </a:lstStyle>
          <a:p>
            <a:fld id="{1F440670-F278-3647-ACE1-435A67433C4D}" type="slidenum">
              <a:rPr lang="en-US" smtClean="0"/>
              <a:t>‹#›</a:t>
            </a:fld>
            <a:endParaRPr lang="en-US"/>
          </a:p>
        </p:txBody>
      </p:sp>
    </p:spTree>
    <p:extLst>
      <p:ext uri="{BB962C8B-B14F-4D97-AF65-F5344CB8AC3E}">
        <p14:creationId xmlns:p14="http://schemas.microsoft.com/office/powerpoint/2010/main" val="3319354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F440670-F278-3647-ACE1-435A67433C4D}" type="slidenum">
              <a:rPr lang="en-US" smtClean="0"/>
              <a:t>1</a:t>
            </a:fld>
            <a:endParaRPr lang="en-US"/>
          </a:p>
        </p:txBody>
      </p:sp>
    </p:spTree>
    <p:extLst>
      <p:ext uri="{BB962C8B-B14F-4D97-AF65-F5344CB8AC3E}">
        <p14:creationId xmlns:p14="http://schemas.microsoft.com/office/powerpoint/2010/main" val="1861235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5065219-FB7A-42A8-B3F5-8E8FD1D039D9}" type="datetimeFigureOut">
              <a:rPr lang="en-GB" smtClean="0"/>
              <a:t>02/11/2025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3978911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065219-FB7A-42A8-B3F5-8E8FD1D039D9}" type="datetimeFigureOut">
              <a:rPr lang="en-GB" smtClean="0"/>
              <a:t>02/11/2025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2341854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065219-FB7A-42A8-B3F5-8E8FD1D039D9}" type="datetimeFigureOut">
              <a:rPr lang="en-GB" smtClean="0"/>
              <a:t>02/11/2025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4177960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065219-FB7A-42A8-B3F5-8E8FD1D039D9}" type="datetimeFigureOut">
              <a:rPr lang="en-GB" smtClean="0"/>
              <a:t>02/11/2025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2642112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065219-FB7A-42A8-B3F5-8E8FD1D039D9}" type="datetimeFigureOut">
              <a:rPr lang="en-GB" smtClean="0"/>
              <a:t>02/11/2025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245068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5065219-FB7A-42A8-B3F5-8E8FD1D039D9}" type="datetimeFigureOut">
              <a:rPr lang="en-GB" smtClean="0"/>
              <a:t>02/11/2025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2986549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5065219-FB7A-42A8-B3F5-8E8FD1D039D9}" type="datetimeFigureOut">
              <a:rPr lang="en-GB" smtClean="0"/>
              <a:t>02/11/2025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1767474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5065219-FB7A-42A8-B3F5-8E8FD1D039D9}" type="datetimeFigureOut">
              <a:rPr lang="en-GB" smtClean="0"/>
              <a:t>02/11/2025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1134340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065219-FB7A-42A8-B3F5-8E8FD1D039D9}" type="datetimeFigureOut">
              <a:rPr lang="en-GB" smtClean="0"/>
              <a:t>02/11/2025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2482436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065219-FB7A-42A8-B3F5-8E8FD1D039D9}" type="datetimeFigureOut">
              <a:rPr lang="en-GB" smtClean="0"/>
              <a:t>02/11/2025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2629367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065219-FB7A-42A8-B3F5-8E8FD1D039D9}" type="datetimeFigureOut">
              <a:rPr lang="en-GB" smtClean="0"/>
              <a:t>02/11/2025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7E25E-7DF2-4D01-9C9E-A51890C826CE}" type="slidenum">
              <a:rPr lang="en-GB" smtClean="0"/>
              <a:t>‹#›</a:t>
            </a:fld>
            <a:endParaRPr lang="en-GB"/>
          </a:p>
        </p:txBody>
      </p:sp>
    </p:spTree>
    <p:extLst>
      <p:ext uri="{BB962C8B-B14F-4D97-AF65-F5344CB8AC3E}">
        <p14:creationId xmlns:p14="http://schemas.microsoft.com/office/powerpoint/2010/main" val="1035391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065219-FB7A-42A8-B3F5-8E8FD1D039D9}" type="datetimeFigureOut">
              <a:rPr lang="en-GB" smtClean="0"/>
              <a:t>02/11/2025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57E25E-7DF2-4D01-9C9E-A51890C826CE}" type="slidenum">
              <a:rPr lang="en-GB" smtClean="0"/>
              <a:t>‹#›</a:t>
            </a:fld>
            <a:endParaRPr lang="en-GB"/>
          </a:p>
        </p:txBody>
      </p:sp>
    </p:spTree>
    <p:extLst>
      <p:ext uri="{BB962C8B-B14F-4D97-AF65-F5344CB8AC3E}">
        <p14:creationId xmlns:p14="http://schemas.microsoft.com/office/powerpoint/2010/main" val="1603003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hyperlink" Target="https://www.google.com/imgres?imgurl=https://cdn.shopify.com/s/files/1/0028/5468/2689/collections/zog-hero_1024x1024.gif?v%3D1566400144&amp;imgrefurl=https://gruffaloshop.com/collections/zog&amp;docid=kW-CLRwkDTADVM&amp;tbnid=tWFUtVxURrT6NM:&amp;vet=10ahUKEwjuiO79qPTmAhWLT8AKHfb1CqQQMwhkKAowCg..i&amp;w=750&amp;h=720&amp;bih=655&amp;biw=1366&amp;q=Zog&amp;ved=0ahUKEwjuiO79qPTmAhWLT8AKHfb1CqQQMwhkKAowCg&amp;iact=mrc&amp;uact=8" TargetMode="External"/><Relationship Id="rId7" Type="http://schemas.openxmlformats.org/officeDocument/2006/relationships/image" Target="../media/image2.jpeg"/><Relationship Id="rId12"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jpeg"/><Relationship Id="rId11" Type="http://schemas.openxmlformats.org/officeDocument/2006/relationships/image" Target="../media/image6.png"/><Relationship Id="rId5" Type="http://schemas.openxmlformats.org/officeDocument/2006/relationships/hyperlink" Target="https://www.google.com/imgres?imgurl=http://the8percent.com/wp-content/uploads/2016/05/Florence-Nightingale.jpg&amp;imgrefurl=http://the8percent.com/florence-nightingale-ministering-angel/&amp;docid=7pL1efqX4IcA-M&amp;tbnid=qO29jcbmjvZccM:&amp;vet=10ahUKEwjNgcaGqvTmAhXTnVwKHWVqCpgQMwhvKAcwBw..i&amp;w=1038&amp;h=539&amp;bih=655&amp;biw=1366&amp;q=Florence%20Nightingale&amp;ved=0ahUKEwjNgcaGqvTmAhXTnVwKHWVqCpgQMwhvKAcwBw&amp;iact=mrc&amp;uact=8" TargetMode="External"/><Relationship Id="rId10" Type="http://schemas.openxmlformats.org/officeDocument/2006/relationships/image" Target="../media/image5.png"/><Relationship Id="rId4" Type="http://schemas.openxmlformats.org/officeDocument/2006/relationships/hyperlink" Target="https://www.google.com/imgres?imgurl=https://i.guim.co.uk/img/media/3793fa703d30c8f565b0306ca4556903d5249146/0_0_3548_2997/master/3548.jpg?width%3D300%26quality%3D85%26auto%3Dformat%26fit%3Dmax%26s%3Dfe97a665db20e5fc5bf1bf694e7075c2&amp;imgrefurl=https://www.theguardian.com/books/gallery/2016/sep/08/the-creation-of-zog-by-axel-scheffler-in-pictures&amp;docid=NiAqvHry6Y-O4M&amp;tbnid=TpfwkOt04-23nM:&amp;vet=10ahUKEwjuiO79qPTmAhWLT8AKHfb1CqQQMwh1KBIwEg..i&amp;w=300&amp;h=253&amp;bih=655&amp;biw=1366&amp;q=Zog&amp;ved=0ahUKEwjuiO79qPTmAhWLT8AKHfb1CqQQMwh1KBIwEg&amp;iact=mrc&amp;uact=8" TargetMode="External"/><Relationship Id="rId9"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4" descr="Image result for images of zog by julia donaldson"/>
          <p:cNvSpPr>
            <a:spLocks noChangeAspect="1" noChangeArrowheads="1"/>
          </p:cNvSpPr>
          <p:nvPr/>
        </p:nvSpPr>
        <p:spPr bwMode="auto">
          <a:xfrm>
            <a:off x="63500" y="-136525"/>
            <a:ext cx="2152650" cy="1714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AutoShape 3" descr="Image result for Zog">
            <a:hlinkClick r:id="rId3"/>
          </p:cNvPr>
          <p:cNvSpPr>
            <a:spLocks noChangeAspect="1" noChangeArrowheads="1"/>
          </p:cNvSpPr>
          <p:nvPr/>
        </p:nvSpPr>
        <p:spPr bwMode="auto">
          <a:xfrm>
            <a:off x="92075" y="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5" descr="Image result for Zog">
            <a:hlinkClick r:id="rId4"/>
          </p:cNvPr>
          <p:cNvSpPr>
            <a:spLocks noChangeAspect="1" noChangeArrowheads="1"/>
          </p:cNvSpPr>
          <p:nvPr/>
        </p:nvSpPr>
        <p:spPr bwMode="auto">
          <a:xfrm>
            <a:off x="244475" y="232239"/>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 name="AutoShape 7" descr="Image result for Florence Nightingale">
            <a:hlinkClick r:id="rId5"/>
          </p:cNvPr>
          <p:cNvSpPr>
            <a:spLocks noChangeAspect="1" noChangeArrowheads="1"/>
          </p:cNvSpPr>
          <p:nvPr/>
        </p:nvSpPr>
        <p:spPr bwMode="auto">
          <a:xfrm>
            <a:off x="396875" y="304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TextBox 8">
            <a:extLst>
              <a:ext uri="{FF2B5EF4-FFF2-40B4-BE49-F238E27FC236}">
                <a16:creationId xmlns:a16="http://schemas.microsoft.com/office/drawing/2014/main" id="{0DF649E2-C531-2D52-F964-C6191FB64497}"/>
              </a:ext>
            </a:extLst>
          </p:cNvPr>
          <p:cNvSpPr txBox="1"/>
          <p:nvPr/>
        </p:nvSpPr>
        <p:spPr>
          <a:xfrm>
            <a:off x="3322756" y="139114"/>
            <a:ext cx="6102220" cy="646331"/>
          </a:xfrm>
          <a:prstGeom prst="rect">
            <a:avLst/>
          </a:prstGeom>
          <a:noFill/>
        </p:spPr>
        <p:txBody>
          <a:bodyPr wrap="square">
            <a:spAutoFit/>
          </a:bodyPr>
          <a:lstStyle/>
          <a:p>
            <a:pPr algn="ctr"/>
            <a:r>
              <a:rPr lang="en-GB" dirty="0">
                <a:latin typeface="Chalkboard SE" panose="03050602040202020205" pitchFamily="66" charset="77"/>
              </a:rPr>
              <a:t>What is it </a:t>
            </a:r>
            <a:r>
              <a:rPr lang="en-GB">
                <a:latin typeface="Chalkboard SE" panose="03050602040202020205" pitchFamily="66" charset="77"/>
              </a:rPr>
              <a:t>like where we live</a:t>
            </a:r>
            <a:r>
              <a:rPr lang="en-GB" sz="1800">
                <a:effectLst/>
                <a:latin typeface="Chalkboard SE" panose="03050602040202020205" pitchFamily="66" charset="77"/>
              </a:rPr>
              <a:t>?</a:t>
            </a:r>
            <a:endParaRPr lang="en-GB" sz="1800" dirty="0">
              <a:effectLst/>
              <a:latin typeface="Chalkboard SE" panose="03050602040202020205" pitchFamily="66" charset="77"/>
            </a:endParaRPr>
          </a:p>
          <a:p>
            <a:pPr algn="ctr"/>
            <a:r>
              <a:rPr lang="en-GB" dirty="0">
                <a:latin typeface="Chalkboard SE" panose="03050602040202020205" pitchFamily="66" charset="77"/>
              </a:rPr>
              <a:t>Y2 Autumn 2 </a:t>
            </a:r>
          </a:p>
        </p:txBody>
      </p:sp>
      <p:sp>
        <p:nvSpPr>
          <p:cNvPr id="12" name="TextBox 11">
            <a:extLst>
              <a:ext uri="{FF2B5EF4-FFF2-40B4-BE49-F238E27FC236}">
                <a16:creationId xmlns:a16="http://schemas.microsoft.com/office/drawing/2014/main" id="{79D4BD05-D37C-54B9-E0B0-E6121D3C4EA9}"/>
              </a:ext>
            </a:extLst>
          </p:cNvPr>
          <p:cNvSpPr txBox="1"/>
          <p:nvPr/>
        </p:nvSpPr>
        <p:spPr>
          <a:xfrm>
            <a:off x="20965" y="82764"/>
            <a:ext cx="3777214" cy="4401205"/>
          </a:xfrm>
          <a:prstGeom prst="rect">
            <a:avLst/>
          </a:prstGeom>
          <a:noFill/>
        </p:spPr>
        <p:txBody>
          <a:bodyPr wrap="square">
            <a:spAutoFit/>
          </a:bodyPr>
          <a:lstStyle/>
          <a:p>
            <a:r>
              <a:rPr lang="en-GB" sz="1400" b="1" dirty="0"/>
              <a:t>English </a:t>
            </a:r>
          </a:p>
          <a:p>
            <a:r>
              <a:rPr lang="en-GB" sz="1400" b="1" dirty="0"/>
              <a:t>(Writing)</a:t>
            </a:r>
            <a:br>
              <a:rPr lang="en-GB" sz="1400" b="1" dirty="0"/>
            </a:br>
            <a:br>
              <a:rPr lang="en-GB" sz="1400" dirty="0"/>
            </a:br>
            <a:r>
              <a:rPr lang="en-GB" sz="1400" u="sng" dirty="0"/>
              <a:t>Fiction – Meerkat Mail</a:t>
            </a:r>
          </a:p>
          <a:p>
            <a:r>
              <a:rPr lang="en-GB" sz="1400" dirty="0"/>
              <a:t>Drama, hot seating, story maps</a:t>
            </a:r>
          </a:p>
          <a:p>
            <a:r>
              <a:rPr lang="en-GB" sz="1400" dirty="0"/>
              <a:t>Character descriptions</a:t>
            </a:r>
          </a:p>
          <a:p>
            <a:r>
              <a:rPr lang="en-GB" sz="1400" dirty="0"/>
              <a:t>Retelling story</a:t>
            </a:r>
          </a:p>
          <a:p>
            <a:r>
              <a:rPr lang="en-GB" sz="1400" dirty="0"/>
              <a:t>Using adjectives, conjunctions, verbs, adverbs and appropriate punctuation.</a:t>
            </a:r>
          </a:p>
          <a:p>
            <a:r>
              <a:rPr lang="en-GB" sz="1400" u="sng"/>
              <a:t>Non-fiction writing</a:t>
            </a:r>
            <a:br>
              <a:rPr lang="en-GB" sz="1400" dirty="0"/>
            </a:br>
            <a:r>
              <a:rPr lang="en-GB" sz="1400" b="1" dirty="0"/>
              <a:t>Spellings;</a:t>
            </a:r>
          </a:p>
          <a:p>
            <a:r>
              <a:rPr lang="en-GB" sz="1400" dirty="0"/>
              <a:t>We will be using both Essential spelling and Little Wandle to help us spell words.</a:t>
            </a:r>
          </a:p>
          <a:p>
            <a:endParaRPr lang="en-GB" sz="1400" b="1" dirty="0"/>
          </a:p>
          <a:p>
            <a:endParaRPr lang="en-GB" sz="1400" b="1" dirty="0"/>
          </a:p>
          <a:p>
            <a:endParaRPr lang="en-GB" sz="1400" b="1" dirty="0"/>
          </a:p>
          <a:p>
            <a:endParaRPr lang="en-GB" sz="1400" dirty="0"/>
          </a:p>
          <a:p>
            <a:br>
              <a:rPr lang="en-GB" sz="1400" dirty="0"/>
            </a:br>
            <a:endParaRPr lang="en-GB" sz="1400" b="1" dirty="0"/>
          </a:p>
          <a:p>
            <a:endParaRPr lang="en-GB" sz="1400" dirty="0">
              <a:effectLst/>
            </a:endParaRPr>
          </a:p>
        </p:txBody>
      </p:sp>
      <p:sp>
        <p:nvSpPr>
          <p:cNvPr id="22" name="TextBox 21">
            <a:extLst>
              <a:ext uri="{FF2B5EF4-FFF2-40B4-BE49-F238E27FC236}">
                <a16:creationId xmlns:a16="http://schemas.microsoft.com/office/drawing/2014/main" id="{6002E438-6EDC-2FBE-C71F-2B17BFB7EE35}"/>
              </a:ext>
            </a:extLst>
          </p:cNvPr>
          <p:cNvSpPr txBox="1"/>
          <p:nvPr/>
        </p:nvSpPr>
        <p:spPr>
          <a:xfrm>
            <a:off x="8848964" y="3359949"/>
            <a:ext cx="3252499" cy="1600438"/>
          </a:xfrm>
          <a:prstGeom prst="rect">
            <a:avLst/>
          </a:prstGeom>
          <a:noFill/>
        </p:spPr>
        <p:txBody>
          <a:bodyPr wrap="square">
            <a:spAutoFit/>
          </a:bodyPr>
          <a:lstStyle/>
          <a:p>
            <a:pPr algn="r"/>
            <a:r>
              <a:rPr lang="en-GB" sz="1400" b="1" dirty="0">
                <a:effectLst/>
                <a:latin typeface="Calibri" panose="020F0502020204030204" pitchFamily="34" charset="0"/>
              </a:rPr>
              <a:t>Science –</a:t>
            </a:r>
            <a:r>
              <a:rPr lang="en-GB" sz="1400" b="1" dirty="0">
                <a:latin typeface="Calibri" panose="020F0502020204030204" pitchFamily="34" charset="0"/>
              </a:rPr>
              <a:t> </a:t>
            </a:r>
            <a:r>
              <a:rPr lang="en-GB" sz="1400" b="1" dirty="0">
                <a:effectLst/>
                <a:latin typeface="Corbel" panose="020B0503020204020204" pitchFamily="34" charset="0"/>
              </a:rPr>
              <a:t>Animal habitats</a:t>
            </a:r>
          </a:p>
          <a:p>
            <a:pPr algn="r"/>
            <a:r>
              <a:rPr lang="en-GB" sz="1400" dirty="0">
                <a:latin typeface="Corbel" panose="020B0503020204020204" pitchFamily="34" charset="0"/>
              </a:rPr>
              <a:t>Basic needs for plants and animals</a:t>
            </a:r>
          </a:p>
          <a:p>
            <a:pPr algn="r"/>
            <a:r>
              <a:rPr lang="en-GB" sz="1400" dirty="0">
                <a:latin typeface="Corbel" panose="020B0503020204020204" pitchFamily="34" charset="0"/>
              </a:rPr>
              <a:t>Different types of habitats</a:t>
            </a:r>
          </a:p>
          <a:p>
            <a:pPr algn="r"/>
            <a:r>
              <a:rPr lang="en-GB" sz="1400" dirty="0">
                <a:latin typeface="Corbel" panose="020B0503020204020204" pitchFamily="34" charset="0"/>
              </a:rPr>
              <a:t>Why plants and animals live in certain habitats</a:t>
            </a:r>
          </a:p>
          <a:p>
            <a:pPr algn="r"/>
            <a:r>
              <a:rPr lang="en-GB" sz="1400" dirty="0">
                <a:latin typeface="Corbel" panose="020B0503020204020204" pitchFamily="34" charset="0"/>
              </a:rPr>
              <a:t>Changes to habitats </a:t>
            </a:r>
            <a:endParaRPr lang="en-GB" sz="1400" dirty="0"/>
          </a:p>
          <a:p>
            <a:r>
              <a:rPr lang="en-GB" sz="1400" b="1" dirty="0">
                <a:effectLst/>
                <a:latin typeface="Calibri" panose="020F0502020204030204" pitchFamily="34" charset="0"/>
              </a:rPr>
              <a:t> </a:t>
            </a:r>
            <a:endParaRPr lang="en-GB" sz="1400" dirty="0">
              <a:effectLst/>
            </a:endParaRPr>
          </a:p>
        </p:txBody>
      </p:sp>
      <p:sp>
        <p:nvSpPr>
          <p:cNvPr id="24" name="TextBox 23">
            <a:extLst>
              <a:ext uri="{FF2B5EF4-FFF2-40B4-BE49-F238E27FC236}">
                <a16:creationId xmlns:a16="http://schemas.microsoft.com/office/drawing/2014/main" id="{13B2525B-EF32-04A3-C297-475BCABA5E18}"/>
              </a:ext>
            </a:extLst>
          </p:cNvPr>
          <p:cNvSpPr txBox="1"/>
          <p:nvPr/>
        </p:nvSpPr>
        <p:spPr>
          <a:xfrm>
            <a:off x="9702550" y="43190"/>
            <a:ext cx="2440297" cy="1169551"/>
          </a:xfrm>
          <a:prstGeom prst="rect">
            <a:avLst/>
          </a:prstGeom>
          <a:noFill/>
        </p:spPr>
        <p:txBody>
          <a:bodyPr wrap="square">
            <a:spAutoFit/>
          </a:bodyPr>
          <a:lstStyle/>
          <a:p>
            <a:pPr algn="r"/>
            <a:r>
              <a:rPr lang="en-GB" sz="1400" b="1" dirty="0">
                <a:effectLst/>
                <a:latin typeface="Calibri" panose="020F0502020204030204" pitchFamily="34" charset="0"/>
              </a:rPr>
              <a:t>Art</a:t>
            </a:r>
          </a:p>
          <a:p>
            <a:pPr algn="r"/>
            <a:r>
              <a:rPr lang="en-GB" sz="1400" dirty="0">
                <a:latin typeface="Calibri" panose="020F0502020204030204" pitchFamily="34" charset="0"/>
              </a:rPr>
              <a:t>.</a:t>
            </a:r>
          </a:p>
          <a:p>
            <a:pPr algn="r"/>
            <a:r>
              <a:rPr lang="en-GB" sz="1400" dirty="0">
                <a:effectLst/>
                <a:latin typeface="Corbel" panose="020B0503020204020204" pitchFamily="34" charset="0"/>
              </a:rPr>
              <a:t>Digital art using cameras</a:t>
            </a:r>
            <a:r>
              <a:rPr lang="en-GB" sz="1400" dirty="0">
                <a:latin typeface="Corbel" panose="020B0503020204020204" pitchFamily="34" charset="0"/>
              </a:rPr>
              <a:t>, painting</a:t>
            </a:r>
          </a:p>
          <a:p>
            <a:pPr algn="r"/>
            <a:r>
              <a:rPr lang="en-GB" sz="1400" dirty="0">
                <a:effectLst/>
                <a:latin typeface="Corbel" panose="020B0503020204020204" pitchFamily="34" charset="0"/>
              </a:rPr>
              <a:t>Focus artist: George Surat </a:t>
            </a:r>
          </a:p>
        </p:txBody>
      </p:sp>
      <p:sp>
        <p:nvSpPr>
          <p:cNvPr id="26" name="TextBox 25">
            <a:extLst>
              <a:ext uri="{FF2B5EF4-FFF2-40B4-BE49-F238E27FC236}">
                <a16:creationId xmlns:a16="http://schemas.microsoft.com/office/drawing/2014/main" id="{33BB85D7-D83F-3BEF-A00A-974CDEE385F7}"/>
              </a:ext>
            </a:extLst>
          </p:cNvPr>
          <p:cNvSpPr txBox="1"/>
          <p:nvPr/>
        </p:nvSpPr>
        <p:spPr>
          <a:xfrm>
            <a:off x="9747092" y="2394067"/>
            <a:ext cx="2323027" cy="738664"/>
          </a:xfrm>
          <a:prstGeom prst="rect">
            <a:avLst/>
          </a:prstGeom>
          <a:noFill/>
        </p:spPr>
        <p:txBody>
          <a:bodyPr wrap="square">
            <a:spAutoFit/>
          </a:bodyPr>
          <a:lstStyle/>
          <a:p>
            <a:pPr algn="r"/>
            <a:r>
              <a:rPr lang="en-GB" sz="1400" b="1" dirty="0">
                <a:effectLst/>
                <a:latin typeface="Calibri" panose="020F0502020204030204" pitchFamily="34" charset="0"/>
              </a:rPr>
              <a:t>Computing – Digital painting</a:t>
            </a:r>
          </a:p>
          <a:p>
            <a:pPr algn="r"/>
            <a:r>
              <a:rPr lang="en-GB" sz="1400" dirty="0">
                <a:latin typeface="Calibri" panose="020F0502020204030204" pitchFamily="34" charset="0"/>
              </a:rPr>
              <a:t>Create images using painting and drawing software</a:t>
            </a:r>
            <a:r>
              <a:rPr lang="en-GB" sz="1400" b="1" dirty="0">
                <a:latin typeface="Calibri" panose="020F0502020204030204" pitchFamily="34" charset="0"/>
              </a:rPr>
              <a:t> </a:t>
            </a:r>
          </a:p>
        </p:txBody>
      </p:sp>
      <p:sp>
        <p:nvSpPr>
          <p:cNvPr id="35" name="TextBox 34">
            <a:extLst>
              <a:ext uri="{FF2B5EF4-FFF2-40B4-BE49-F238E27FC236}">
                <a16:creationId xmlns:a16="http://schemas.microsoft.com/office/drawing/2014/main" id="{DFE01CEC-345B-D9A9-CA2A-BBC14ED3FA29}"/>
              </a:ext>
            </a:extLst>
          </p:cNvPr>
          <p:cNvSpPr txBox="1"/>
          <p:nvPr/>
        </p:nvSpPr>
        <p:spPr>
          <a:xfrm>
            <a:off x="3221126" y="5035064"/>
            <a:ext cx="2674936" cy="1600438"/>
          </a:xfrm>
          <a:prstGeom prst="rect">
            <a:avLst/>
          </a:prstGeom>
          <a:noFill/>
        </p:spPr>
        <p:txBody>
          <a:bodyPr wrap="square">
            <a:spAutoFit/>
          </a:bodyPr>
          <a:lstStyle/>
          <a:p>
            <a:r>
              <a:rPr lang="en-GB" sz="1400" b="1" dirty="0">
                <a:latin typeface="Calibri" panose="020F0502020204030204" pitchFamily="34" charset="0"/>
                <a:ea typeface="Calibri" panose="020F0502020204030204" pitchFamily="34" charset="0"/>
                <a:cs typeface="Times New Roman" panose="02020603050405020304" pitchFamily="18" charset="0"/>
              </a:rPr>
              <a:t>Geography – what is it like where I live</a:t>
            </a:r>
            <a:r>
              <a:rPr lang="en-GB" sz="1400" b="1" dirty="0">
                <a:effectLst/>
                <a:latin typeface="Corbel" panose="020B0503020204020204" pitchFamily="34" charset="0"/>
                <a:ea typeface="Calibri" panose="020F0502020204030204" pitchFamily="34" charset="0"/>
                <a:cs typeface="Times New Roman" panose="02020603050405020304" pitchFamily="18" charset="0"/>
              </a:rPr>
              <a:t>?</a:t>
            </a:r>
          </a:p>
          <a:p>
            <a:r>
              <a:rPr lang="en-GB" sz="1400" dirty="0">
                <a:effectLst/>
                <a:latin typeface="Corbel" panose="020B0503020204020204" pitchFamily="34" charset="0"/>
                <a:ea typeface="Calibri" panose="020F0502020204030204" pitchFamily="34" charset="0"/>
                <a:cs typeface="Times New Roman" panose="02020603050405020304" pitchFamily="18" charset="0"/>
              </a:rPr>
              <a:t>Human and physical features of Haresfield, simple mapping.</a:t>
            </a:r>
          </a:p>
          <a:p>
            <a:r>
              <a:rPr lang="en-GB" sz="1400" dirty="0">
                <a:latin typeface="Corbel" panose="020B0503020204020204" pitchFamily="34" charset="0"/>
                <a:ea typeface="Calibri" panose="020F0502020204030204" pitchFamily="34" charset="0"/>
                <a:cs typeface="Times New Roman" panose="02020603050405020304" pitchFamily="18" charset="0"/>
              </a:rPr>
              <a:t>Hot and cold areas of the world – Kalahari desert</a:t>
            </a:r>
          </a:p>
          <a:p>
            <a:r>
              <a:rPr lang="en-GB" sz="1400" dirty="0">
                <a:effectLst/>
                <a:latin typeface="Corbel" panose="020B0503020204020204" pitchFamily="34" charset="0"/>
                <a:ea typeface="Calibri" panose="020F0502020204030204" pitchFamily="34" charset="0"/>
                <a:cs typeface="Times New Roman" panose="02020603050405020304" pitchFamily="18" charset="0"/>
              </a:rPr>
              <a:t>Seasonal we</a:t>
            </a:r>
            <a:r>
              <a:rPr lang="en-GB" sz="1400" dirty="0">
                <a:latin typeface="Corbel" panose="020B0503020204020204" pitchFamily="34" charset="0"/>
                <a:ea typeface="Calibri" panose="020F0502020204030204" pitchFamily="34" charset="0"/>
                <a:cs typeface="Times New Roman" panose="02020603050405020304" pitchFamily="18" charset="0"/>
              </a:rPr>
              <a:t>ather</a:t>
            </a:r>
            <a:endParaRPr lang="en-GB" sz="1400" dirty="0">
              <a:effectLst/>
              <a:latin typeface="Corbel" panose="020B0503020204020204" pitchFamily="34" charset="0"/>
              <a:ea typeface="Calibri" panose="020F0502020204030204" pitchFamily="34" charset="0"/>
              <a:cs typeface="Times New Roman" panose="02020603050405020304" pitchFamily="18" charset="0"/>
            </a:endParaRPr>
          </a:p>
        </p:txBody>
      </p:sp>
      <p:sp>
        <p:nvSpPr>
          <p:cNvPr id="37" name="TextBox 36">
            <a:extLst>
              <a:ext uri="{FF2B5EF4-FFF2-40B4-BE49-F238E27FC236}">
                <a16:creationId xmlns:a16="http://schemas.microsoft.com/office/drawing/2014/main" id="{2071DC62-AB8D-DBFF-DEF4-A21573AA95BF}"/>
              </a:ext>
            </a:extLst>
          </p:cNvPr>
          <p:cNvSpPr txBox="1"/>
          <p:nvPr/>
        </p:nvSpPr>
        <p:spPr>
          <a:xfrm>
            <a:off x="90537" y="4737318"/>
            <a:ext cx="3158136" cy="1600438"/>
          </a:xfrm>
          <a:prstGeom prst="rect">
            <a:avLst/>
          </a:prstGeom>
          <a:noFill/>
        </p:spPr>
        <p:txBody>
          <a:bodyPr wrap="square">
            <a:spAutoFit/>
          </a:bodyPr>
          <a:lstStyle/>
          <a:p>
            <a:r>
              <a:rPr lang="en-GB" sz="1400" b="1" dirty="0">
                <a:effectLst/>
                <a:latin typeface="Calibri" panose="020F0502020204030204" pitchFamily="34" charset="0"/>
              </a:rPr>
              <a:t>Maths</a:t>
            </a:r>
            <a:endParaRPr lang="en-GB" sz="1400" dirty="0">
              <a:latin typeface="Calibri" panose="020F0502020204030204" pitchFamily="34" charset="0"/>
            </a:endParaRPr>
          </a:p>
          <a:p>
            <a:r>
              <a:rPr lang="en-GB" sz="1400" b="1" dirty="0">
                <a:latin typeface="Calibri" panose="020F0502020204030204" pitchFamily="34" charset="0"/>
              </a:rPr>
              <a:t>Addition and subtraction</a:t>
            </a:r>
          </a:p>
          <a:p>
            <a:r>
              <a:rPr lang="en-GB" sz="1400" b="1" dirty="0">
                <a:latin typeface="Calibri" panose="020F0502020204030204" pitchFamily="34" charset="0"/>
              </a:rPr>
              <a:t>Shape</a:t>
            </a:r>
          </a:p>
          <a:p>
            <a:r>
              <a:rPr lang="en-GB" sz="1400" dirty="0">
                <a:latin typeface="Calibri" panose="020F0502020204030204" pitchFamily="34" charset="0"/>
              </a:rPr>
              <a:t>Recognising 2D and 3D shapes</a:t>
            </a:r>
          </a:p>
          <a:p>
            <a:r>
              <a:rPr lang="en-GB" sz="1400" dirty="0">
                <a:latin typeface="Calibri" panose="020F0502020204030204" pitchFamily="34" charset="0"/>
              </a:rPr>
              <a:t>Lines of symmetry</a:t>
            </a:r>
          </a:p>
          <a:p>
            <a:r>
              <a:rPr lang="en-GB" sz="1400" dirty="0">
                <a:latin typeface="Calibri" panose="020F0502020204030204" pitchFamily="34" charset="0"/>
              </a:rPr>
              <a:t>Edges, faces, vertices</a:t>
            </a:r>
          </a:p>
          <a:p>
            <a:endParaRPr lang="en-GB" sz="1400" dirty="0">
              <a:latin typeface="Calibri" panose="020F0502020204030204" pitchFamily="34" charset="0"/>
            </a:endParaRPr>
          </a:p>
        </p:txBody>
      </p:sp>
      <p:sp>
        <p:nvSpPr>
          <p:cNvPr id="41" name="TextBox 40">
            <a:extLst>
              <a:ext uri="{FF2B5EF4-FFF2-40B4-BE49-F238E27FC236}">
                <a16:creationId xmlns:a16="http://schemas.microsoft.com/office/drawing/2014/main" id="{3DA8776E-44AB-EB62-9689-1DE701CCBCF8}"/>
              </a:ext>
            </a:extLst>
          </p:cNvPr>
          <p:cNvSpPr txBox="1"/>
          <p:nvPr/>
        </p:nvSpPr>
        <p:spPr>
          <a:xfrm>
            <a:off x="5968552" y="5429815"/>
            <a:ext cx="2674935" cy="1169551"/>
          </a:xfrm>
          <a:prstGeom prst="rect">
            <a:avLst/>
          </a:prstGeom>
          <a:noFill/>
        </p:spPr>
        <p:txBody>
          <a:bodyPr wrap="square">
            <a:spAutoFit/>
          </a:bodyPr>
          <a:lstStyle/>
          <a:p>
            <a:r>
              <a:rPr lang="en-GB" sz="1400" b="1" dirty="0">
                <a:effectLst/>
                <a:latin typeface="Calibri" panose="020F0502020204030204" pitchFamily="34" charset="0"/>
              </a:rPr>
              <a:t>PE </a:t>
            </a:r>
            <a:r>
              <a:rPr lang="en-GB" sz="1400" b="1" dirty="0"/>
              <a:t>- </a:t>
            </a:r>
            <a:r>
              <a:rPr lang="en-GB" sz="1400" b="1" dirty="0">
                <a:effectLst/>
                <a:latin typeface="Calibri" panose="020F0502020204030204" pitchFamily="34" charset="0"/>
              </a:rPr>
              <a:t>Atlas Sports</a:t>
            </a:r>
            <a:endParaRPr lang="en-GB" dirty="0"/>
          </a:p>
          <a:p>
            <a:r>
              <a:rPr lang="en-GB" sz="1400" dirty="0"/>
              <a:t>Principles of play</a:t>
            </a:r>
          </a:p>
          <a:p>
            <a:endParaRPr lang="en-GB" sz="1400" b="1" dirty="0">
              <a:latin typeface="Calibri" panose="020F0502020204030204" pitchFamily="34" charset="0"/>
            </a:endParaRPr>
          </a:p>
          <a:p>
            <a:r>
              <a:rPr lang="en-GB" sz="1400" b="1" dirty="0">
                <a:latin typeface="Calibri" panose="020F0502020204030204" pitchFamily="34" charset="0"/>
              </a:rPr>
              <a:t>Outdoor education</a:t>
            </a:r>
            <a:endParaRPr lang="en-GB" sz="1400" dirty="0">
              <a:effectLst/>
              <a:latin typeface="Calibri" panose="020F0502020204030204" pitchFamily="34" charset="0"/>
            </a:endParaRPr>
          </a:p>
          <a:p>
            <a:r>
              <a:rPr lang="en-GB" sz="1400" dirty="0">
                <a:latin typeface="Corbel" panose="020B0503020204020204" pitchFamily="34" charset="0"/>
              </a:rPr>
              <a:t>Rules of the woodland classroom</a:t>
            </a:r>
            <a:endParaRPr lang="en-GB" sz="1400" dirty="0">
              <a:effectLst/>
              <a:latin typeface="Calibri" panose="020F0502020204030204" pitchFamily="34" charset="0"/>
            </a:endParaRPr>
          </a:p>
        </p:txBody>
      </p:sp>
      <p:sp>
        <p:nvSpPr>
          <p:cNvPr id="42" name="TextBox 41">
            <a:extLst>
              <a:ext uri="{FF2B5EF4-FFF2-40B4-BE49-F238E27FC236}">
                <a16:creationId xmlns:a16="http://schemas.microsoft.com/office/drawing/2014/main" id="{B9DECC66-335B-900E-CBE7-8BD36AFAE31B}"/>
              </a:ext>
            </a:extLst>
          </p:cNvPr>
          <p:cNvSpPr txBox="1"/>
          <p:nvPr/>
        </p:nvSpPr>
        <p:spPr>
          <a:xfrm>
            <a:off x="7399031" y="4360794"/>
            <a:ext cx="1875277" cy="954107"/>
          </a:xfrm>
          <a:prstGeom prst="rect">
            <a:avLst/>
          </a:prstGeom>
          <a:noFill/>
        </p:spPr>
        <p:txBody>
          <a:bodyPr wrap="square" rtlCol="0">
            <a:spAutoFit/>
          </a:bodyPr>
          <a:lstStyle/>
          <a:p>
            <a:pPr algn="r"/>
            <a:r>
              <a:rPr lang="en-US" sz="1400" b="1" dirty="0"/>
              <a:t>Music – </a:t>
            </a:r>
          </a:p>
          <a:p>
            <a:pPr algn="r"/>
            <a:r>
              <a:rPr lang="en-US" sz="1400" dirty="0"/>
              <a:t>Singing – Christmas production</a:t>
            </a:r>
          </a:p>
          <a:p>
            <a:pPr algn="r"/>
            <a:r>
              <a:rPr lang="en-GB" sz="1400" dirty="0">
                <a:effectLst/>
                <a:latin typeface="Corbel" panose="020B0503020204020204" pitchFamily="34" charset="0"/>
                <a:ea typeface="Calibri" panose="020F0502020204030204" pitchFamily="34" charset="0"/>
                <a:cs typeface="Times New Roman" panose="02020603050405020304" pitchFamily="18" charset="0"/>
              </a:rPr>
              <a:t> </a:t>
            </a:r>
            <a:endParaRPr lang="en-US" sz="1400" dirty="0"/>
          </a:p>
        </p:txBody>
      </p:sp>
      <p:sp>
        <p:nvSpPr>
          <p:cNvPr id="45" name="TextBox 44">
            <a:extLst>
              <a:ext uri="{FF2B5EF4-FFF2-40B4-BE49-F238E27FC236}">
                <a16:creationId xmlns:a16="http://schemas.microsoft.com/office/drawing/2014/main" id="{C8085DC6-5962-C0FF-BA75-8456DD9E2438}"/>
              </a:ext>
            </a:extLst>
          </p:cNvPr>
          <p:cNvSpPr txBox="1"/>
          <p:nvPr/>
        </p:nvSpPr>
        <p:spPr>
          <a:xfrm>
            <a:off x="3322756" y="2787144"/>
            <a:ext cx="6111550" cy="1046440"/>
          </a:xfrm>
          <a:prstGeom prst="rect">
            <a:avLst/>
          </a:prstGeom>
          <a:noFill/>
        </p:spPr>
        <p:txBody>
          <a:bodyPr wrap="square">
            <a:spAutoFit/>
          </a:bodyPr>
          <a:lstStyle/>
          <a:p>
            <a:pPr algn="ctr"/>
            <a:r>
              <a:rPr lang="en-GB" sz="1800" dirty="0">
                <a:solidFill>
                  <a:srgbClr val="FF0000"/>
                </a:solidFill>
                <a:effectLst/>
                <a:latin typeface="Bradley Hand ITC" panose="03070402050302030203" pitchFamily="66" charset="77"/>
              </a:rPr>
              <a:t>Trusting in God together, we live, learn and grow. </a:t>
            </a:r>
            <a:endParaRPr lang="en-GB" dirty="0">
              <a:effectLst/>
              <a:latin typeface="Bradley Hand ITC" panose="03070402050302030203" pitchFamily="66" charset="77"/>
            </a:endParaRPr>
          </a:p>
          <a:p>
            <a:pPr algn="ctr"/>
            <a:r>
              <a:rPr lang="en-GB" sz="2000" dirty="0">
                <a:effectLst/>
                <a:latin typeface="ComicSansMS" panose="030F0702030302020204" pitchFamily="66" charset="0"/>
              </a:rPr>
              <a:t>Meerkat Mail</a:t>
            </a:r>
            <a:endParaRPr lang="en-GB" dirty="0">
              <a:effectLst/>
            </a:endParaRPr>
          </a:p>
          <a:p>
            <a:pPr algn="ctr"/>
            <a:r>
              <a:rPr lang="en-GB" sz="2400" dirty="0">
                <a:effectLst/>
                <a:latin typeface="Gigi" pitchFamily="82" charset="77"/>
              </a:rPr>
              <a:t>Our value is </a:t>
            </a:r>
            <a:r>
              <a:rPr lang="en-GB" sz="2400" dirty="0">
                <a:latin typeface="Gigi" pitchFamily="82" charset="77"/>
              </a:rPr>
              <a:t>“trust</a:t>
            </a:r>
            <a:r>
              <a:rPr lang="en-GB" sz="2400" dirty="0">
                <a:effectLst/>
                <a:latin typeface="Gigi" pitchFamily="82" charset="77"/>
              </a:rPr>
              <a:t>” </a:t>
            </a:r>
            <a:endParaRPr lang="en-GB" dirty="0">
              <a:effectLst/>
            </a:endParaRPr>
          </a:p>
        </p:txBody>
      </p:sp>
      <p:sp>
        <p:nvSpPr>
          <p:cNvPr id="47" name="TextBox 46">
            <a:extLst>
              <a:ext uri="{FF2B5EF4-FFF2-40B4-BE49-F238E27FC236}">
                <a16:creationId xmlns:a16="http://schemas.microsoft.com/office/drawing/2014/main" id="{51087E58-3047-A57B-6BEA-C3052F22EB58}"/>
              </a:ext>
            </a:extLst>
          </p:cNvPr>
          <p:cNvSpPr txBox="1"/>
          <p:nvPr/>
        </p:nvSpPr>
        <p:spPr>
          <a:xfrm>
            <a:off x="63500" y="3416259"/>
            <a:ext cx="2419892" cy="954107"/>
          </a:xfrm>
          <a:prstGeom prst="rect">
            <a:avLst/>
          </a:prstGeom>
          <a:noFill/>
        </p:spPr>
        <p:txBody>
          <a:bodyPr wrap="square" rtlCol="0">
            <a:spAutoFit/>
          </a:bodyPr>
          <a:lstStyle/>
          <a:p>
            <a:r>
              <a:rPr lang="en-GB" sz="1400" b="1" dirty="0"/>
              <a:t>(Reading)</a:t>
            </a:r>
          </a:p>
          <a:p>
            <a:r>
              <a:rPr lang="en-GB" sz="1400" dirty="0"/>
              <a:t>Meerkat Mail</a:t>
            </a:r>
            <a:br>
              <a:rPr lang="en-GB" sz="1400" dirty="0"/>
            </a:br>
            <a:r>
              <a:rPr lang="en-GB" sz="1400" dirty="0"/>
              <a:t>Guided Reading groups</a:t>
            </a:r>
            <a:br>
              <a:rPr lang="en-GB" sz="1400" dirty="0"/>
            </a:br>
            <a:r>
              <a:rPr lang="en-GB" sz="1400" dirty="0"/>
              <a:t>Individual reading </a:t>
            </a:r>
            <a:endParaRPr lang="en-US" sz="1400" dirty="0"/>
          </a:p>
        </p:txBody>
      </p:sp>
      <p:sp>
        <p:nvSpPr>
          <p:cNvPr id="7" name="TextBox 6">
            <a:extLst>
              <a:ext uri="{FF2B5EF4-FFF2-40B4-BE49-F238E27FC236}">
                <a16:creationId xmlns:a16="http://schemas.microsoft.com/office/drawing/2014/main" id="{E4243949-AC06-06E7-AD41-3B7A15EA7F11}"/>
              </a:ext>
            </a:extLst>
          </p:cNvPr>
          <p:cNvSpPr txBox="1"/>
          <p:nvPr/>
        </p:nvSpPr>
        <p:spPr>
          <a:xfrm>
            <a:off x="3376544" y="4173322"/>
            <a:ext cx="2780524" cy="738664"/>
          </a:xfrm>
          <a:prstGeom prst="rect">
            <a:avLst/>
          </a:prstGeom>
          <a:noFill/>
        </p:spPr>
        <p:txBody>
          <a:bodyPr wrap="square">
            <a:spAutoFit/>
          </a:bodyPr>
          <a:lstStyle/>
          <a:p>
            <a:r>
              <a:rPr lang="en-GB" sz="1400" b="1" dirty="0">
                <a:effectLst/>
              </a:rPr>
              <a:t>RE - </a:t>
            </a:r>
            <a:r>
              <a:rPr lang="en-GB" sz="1400" b="1" dirty="0">
                <a:latin typeface="Corbel" panose="020B0503020204020204" pitchFamily="34" charset="0"/>
              </a:rPr>
              <a:t>Incarnation</a:t>
            </a:r>
            <a:r>
              <a:rPr lang="en-GB" sz="1400" b="1" dirty="0">
                <a:effectLst/>
                <a:latin typeface="Corbel" panose="020B0503020204020204" pitchFamily="34" charset="0"/>
              </a:rPr>
              <a:t> </a:t>
            </a:r>
            <a:endParaRPr lang="en-GB" sz="1400" dirty="0"/>
          </a:p>
          <a:p>
            <a:r>
              <a:rPr lang="en-GB" sz="1400" dirty="0">
                <a:effectLst/>
                <a:latin typeface="Corbel" panose="020B0503020204020204" pitchFamily="34" charset="0"/>
              </a:rPr>
              <a:t>Why is Christmas special to Christians?</a:t>
            </a:r>
            <a:endParaRPr lang="en-GB" sz="1400" dirty="0"/>
          </a:p>
        </p:txBody>
      </p:sp>
      <p:pic>
        <p:nvPicPr>
          <p:cNvPr id="2052" name="Picture 4" descr="Harold the Giraffe – Keeping in Touch – Park Gate Primary School">
            <a:extLst>
              <a:ext uri="{FF2B5EF4-FFF2-40B4-BE49-F238E27FC236}">
                <a16:creationId xmlns:a16="http://schemas.microsoft.com/office/drawing/2014/main" id="{0AFC3D58-7427-7719-E777-A0E46216453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17611" y="5919148"/>
            <a:ext cx="967448" cy="83721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omputer | History, Parts, Networking, Operating Systems, &amp; Facts |  Britannica">
            <a:extLst>
              <a:ext uri="{FF2B5EF4-FFF2-40B4-BE49-F238E27FC236}">
                <a16:creationId xmlns:a16="http://schemas.microsoft.com/office/drawing/2014/main" id="{34CDD9DC-4A1B-50F4-0D9C-D2C2C799C9E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917587" y="2877290"/>
            <a:ext cx="1007404" cy="689478"/>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123maths">
            <a:extLst>
              <a:ext uri="{FF2B5EF4-FFF2-40B4-BE49-F238E27FC236}">
                <a16:creationId xmlns:a16="http://schemas.microsoft.com/office/drawing/2014/main" id="{6F579C8E-83D6-0B49-0F38-66F6D316A6B6}"/>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975090" y="4401395"/>
            <a:ext cx="1172711" cy="542069"/>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Letters and Sounds | A complete Phonics resource to support children">
            <a:extLst>
              <a:ext uri="{FF2B5EF4-FFF2-40B4-BE49-F238E27FC236}">
                <a16:creationId xmlns:a16="http://schemas.microsoft.com/office/drawing/2014/main" id="{FA30FA0D-8BDF-F6E2-4EFF-18065083BD5E}"/>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687332" y="2727415"/>
            <a:ext cx="635424" cy="635424"/>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D22A1451-8251-3602-F41C-FA8753A3C08E}"/>
              </a:ext>
            </a:extLst>
          </p:cNvPr>
          <p:cNvSpPr txBox="1"/>
          <p:nvPr/>
        </p:nvSpPr>
        <p:spPr>
          <a:xfrm>
            <a:off x="9953409" y="5214372"/>
            <a:ext cx="2135016" cy="1600438"/>
          </a:xfrm>
          <a:prstGeom prst="rect">
            <a:avLst/>
          </a:prstGeom>
          <a:noFill/>
        </p:spPr>
        <p:txBody>
          <a:bodyPr wrap="square">
            <a:spAutoFit/>
          </a:bodyPr>
          <a:lstStyle/>
          <a:p>
            <a:pPr algn="r"/>
            <a:r>
              <a:rPr lang="en-GB" sz="1400" b="1" dirty="0">
                <a:effectLst/>
              </a:rPr>
              <a:t>PSHE – SCARF </a:t>
            </a:r>
          </a:p>
          <a:p>
            <a:pPr algn="r"/>
            <a:r>
              <a:rPr lang="en-GB" sz="1400" dirty="0">
                <a:effectLst/>
              </a:rPr>
              <a:t>“Valuing difference”</a:t>
            </a:r>
          </a:p>
          <a:p>
            <a:pPr algn="r"/>
            <a:r>
              <a:rPr lang="en-GB" sz="1400" dirty="0"/>
              <a:t>What makes us who we are?</a:t>
            </a:r>
          </a:p>
          <a:p>
            <a:pPr algn="r"/>
            <a:r>
              <a:rPr lang="en-GB" sz="1400" dirty="0">
                <a:effectLst/>
              </a:rPr>
              <a:t>My special people</a:t>
            </a:r>
          </a:p>
          <a:p>
            <a:pPr algn="r"/>
            <a:r>
              <a:rPr lang="en-GB" sz="1400" dirty="0">
                <a:effectLst/>
              </a:rPr>
              <a:t>Acts of kindness</a:t>
            </a:r>
          </a:p>
          <a:p>
            <a:pPr algn="r"/>
            <a:r>
              <a:rPr lang="en-GB" sz="1400" dirty="0"/>
              <a:t>Solving problems</a:t>
            </a:r>
            <a:endParaRPr lang="en-GB" sz="1400" dirty="0">
              <a:effectLst/>
            </a:endParaRPr>
          </a:p>
        </p:txBody>
      </p:sp>
      <p:pic>
        <p:nvPicPr>
          <p:cNvPr id="10" name="Picture 9">
            <a:extLst>
              <a:ext uri="{FF2B5EF4-FFF2-40B4-BE49-F238E27FC236}">
                <a16:creationId xmlns:a16="http://schemas.microsoft.com/office/drawing/2014/main" id="{0972E1E3-3269-08DD-572C-15037E91ED9E}"/>
              </a:ext>
            </a:extLst>
          </p:cNvPr>
          <p:cNvPicPr>
            <a:picLocks noChangeAspect="1"/>
          </p:cNvPicPr>
          <p:nvPr/>
        </p:nvPicPr>
        <p:blipFill>
          <a:blip r:embed="rId10"/>
          <a:stretch>
            <a:fillRect/>
          </a:stretch>
        </p:blipFill>
        <p:spPr>
          <a:xfrm>
            <a:off x="4903176" y="693572"/>
            <a:ext cx="2672029" cy="2143766"/>
          </a:xfrm>
          <a:prstGeom prst="rect">
            <a:avLst/>
          </a:prstGeom>
        </p:spPr>
      </p:pic>
      <p:pic>
        <p:nvPicPr>
          <p:cNvPr id="15" name="Picture 14">
            <a:extLst>
              <a:ext uri="{FF2B5EF4-FFF2-40B4-BE49-F238E27FC236}">
                <a16:creationId xmlns:a16="http://schemas.microsoft.com/office/drawing/2014/main" id="{DB50F921-4B86-5D04-9B2A-7978CA43FACF}"/>
              </a:ext>
            </a:extLst>
          </p:cNvPr>
          <p:cNvPicPr>
            <a:picLocks noChangeAspect="1"/>
          </p:cNvPicPr>
          <p:nvPr/>
        </p:nvPicPr>
        <p:blipFill>
          <a:blip r:embed="rId11"/>
          <a:stretch>
            <a:fillRect/>
          </a:stretch>
        </p:blipFill>
        <p:spPr>
          <a:xfrm>
            <a:off x="8837501" y="227188"/>
            <a:ext cx="1008240" cy="961346"/>
          </a:xfrm>
          <a:prstGeom prst="rect">
            <a:avLst/>
          </a:prstGeom>
        </p:spPr>
      </p:pic>
      <p:pic>
        <p:nvPicPr>
          <p:cNvPr id="17" name="Picture 16">
            <a:extLst>
              <a:ext uri="{FF2B5EF4-FFF2-40B4-BE49-F238E27FC236}">
                <a16:creationId xmlns:a16="http://schemas.microsoft.com/office/drawing/2014/main" id="{9D377364-4E25-1222-2CE5-DA255CF7C4C6}"/>
              </a:ext>
            </a:extLst>
          </p:cNvPr>
          <p:cNvPicPr>
            <a:picLocks noChangeAspect="1"/>
          </p:cNvPicPr>
          <p:nvPr/>
        </p:nvPicPr>
        <p:blipFill>
          <a:blip r:embed="rId12"/>
          <a:stretch>
            <a:fillRect/>
          </a:stretch>
        </p:blipFill>
        <p:spPr>
          <a:xfrm>
            <a:off x="5717741" y="4012179"/>
            <a:ext cx="1773021" cy="961346"/>
          </a:xfrm>
          <a:prstGeom prst="rect">
            <a:avLst/>
          </a:prstGeom>
        </p:spPr>
      </p:pic>
      <p:sp>
        <p:nvSpPr>
          <p:cNvPr id="18" name="TextBox 17">
            <a:extLst>
              <a:ext uri="{FF2B5EF4-FFF2-40B4-BE49-F238E27FC236}">
                <a16:creationId xmlns:a16="http://schemas.microsoft.com/office/drawing/2014/main" id="{C1A4C7BF-A216-30BA-26F6-4B133B1E9729}"/>
              </a:ext>
            </a:extLst>
          </p:cNvPr>
          <p:cNvSpPr txBox="1"/>
          <p:nvPr/>
        </p:nvSpPr>
        <p:spPr>
          <a:xfrm>
            <a:off x="7959540" y="1295341"/>
            <a:ext cx="2764161" cy="1384995"/>
          </a:xfrm>
          <a:prstGeom prst="rect">
            <a:avLst/>
          </a:prstGeom>
          <a:noFill/>
        </p:spPr>
        <p:txBody>
          <a:bodyPr wrap="square" rtlCol="0">
            <a:spAutoFit/>
          </a:bodyPr>
          <a:lstStyle/>
          <a:p>
            <a:r>
              <a:rPr lang="en-GB" sz="1400" b="1" dirty="0">
                <a:latin typeface="Calibri" panose="020F0502020204030204" pitchFamily="34" charset="0"/>
                <a:ea typeface="Calibri" panose="020F0502020204030204" pitchFamily="34" charset="0"/>
                <a:cs typeface="Calibri" panose="020F0502020204030204" pitchFamily="34" charset="0"/>
              </a:rPr>
              <a:t>DT – Textiles – making pouches</a:t>
            </a:r>
          </a:p>
          <a:p>
            <a:r>
              <a:rPr lang="en-GB" sz="1400" dirty="0">
                <a:latin typeface="Calibri" panose="020F0502020204030204" pitchFamily="34" charset="0"/>
                <a:ea typeface="Calibri" panose="020F0502020204030204" pitchFamily="34" charset="0"/>
                <a:cs typeface="Calibri" panose="020F0502020204030204" pitchFamily="34" charset="0"/>
              </a:rPr>
              <a:t>Cut, shape and join fabrics</a:t>
            </a:r>
          </a:p>
          <a:p>
            <a:r>
              <a:rPr lang="en-GB" sz="1400" dirty="0">
                <a:latin typeface="Calibri" panose="020F0502020204030204" pitchFamily="34" charset="0"/>
                <a:ea typeface="Calibri" panose="020F0502020204030204" pitchFamily="34" charset="0"/>
                <a:cs typeface="Calibri" panose="020F0502020204030204" pitchFamily="34" charset="0"/>
              </a:rPr>
              <a:t>Use basic sewing techniques</a:t>
            </a:r>
          </a:p>
          <a:p>
            <a:r>
              <a:rPr lang="en-GB" sz="1400" dirty="0">
                <a:latin typeface="Calibri" panose="020F0502020204030204" pitchFamily="34" charset="0"/>
                <a:ea typeface="Calibri" panose="020F0502020204030204" pitchFamily="34" charset="0"/>
                <a:cs typeface="Calibri" panose="020F0502020204030204" pitchFamily="34" charset="0"/>
              </a:rPr>
              <a:t>Simple finishing techniques to improve appearance</a:t>
            </a:r>
          </a:p>
          <a:p>
            <a:endParaRPr lang="en-GB" sz="1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85194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A4145-4D77-78A2-53FB-424824E164BD}"/>
              </a:ext>
            </a:extLst>
          </p:cNvPr>
          <p:cNvSpPr>
            <a:spLocks noGrp="1"/>
          </p:cNvSpPr>
          <p:nvPr>
            <p:ph type="title"/>
          </p:nvPr>
        </p:nvSpPr>
        <p:spPr>
          <a:xfrm>
            <a:off x="233463" y="335942"/>
            <a:ext cx="5630694" cy="1325563"/>
          </a:xfrm>
        </p:spPr>
        <p:txBody>
          <a:bodyPr>
            <a:normAutofit fontScale="90000"/>
          </a:bodyPr>
          <a:lstStyle/>
          <a:p>
            <a:r>
              <a:rPr lang="en-GB" sz="1600" b="1" dirty="0">
                <a:latin typeface="Calibri" panose="020F0502020204030204" pitchFamily="34" charset="0"/>
                <a:ea typeface="Calibri" panose="020F0502020204030204" pitchFamily="34" charset="0"/>
                <a:cs typeface="Calibri" panose="020F0502020204030204" pitchFamily="34" charset="0"/>
              </a:rPr>
              <a:t>Number - addition and subtraction</a:t>
            </a:r>
            <a:br>
              <a:rPr lang="en-GB" sz="1600" b="1" dirty="0">
                <a:latin typeface="Calibri" panose="020F0502020204030204" pitchFamily="34" charset="0"/>
                <a:ea typeface="Calibri" panose="020F0502020204030204" pitchFamily="34" charset="0"/>
                <a:cs typeface="Calibri" panose="020F0502020204030204" pitchFamily="34" charset="0"/>
              </a:rPr>
            </a:br>
            <a:r>
              <a:rPr lang="en-GB" sz="1600" dirty="0">
                <a:latin typeface="Calibri" panose="020F0502020204030204" pitchFamily="34" charset="0"/>
                <a:ea typeface="Calibri" panose="020F0502020204030204" pitchFamily="34" charset="0"/>
                <a:cs typeface="Calibri" panose="020F0502020204030204" pitchFamily="34" charset="0"/>
              </a:rPr>
              <a:t>Pupils should be taught to:</a:t>
            </a:r>
            <a:br>
              <a:rPr lang="en-GB" sz="1600" dirty="0">
                <a:latin typeface="Calibri" panose="020F0502020204030204" pitchFamily="34" charset="0"/>
                <a:ea typeface="Calibri" panose="020F0502020204030204" pitchFamily="34" charset="0"/>
                <a:cs typeface="Calibri" panose="020F0502020204030204" pitchFamily="34" charset="0"/>
              </a:rPr>
            </a:br>
            <a:r>
              <a:rPr lang="en-GB" sz="1600" dirty="0">
                <a:latin typeface="Calibri" panose="020F0502020204030204" pitchFamily="34" charset="0"/>
                <a:ea typeface="Calibri" panose="020F0502020204030204" pitchFamily="34" charset="0"/>
                <a:cs typeface="Calibri" panose="020F0502020204030204" pitchFamily="34" charset="0"/>
              </a:rPr>
              <a:t>read, write and interpret mathematical statements involving addition (+), subtraction (−) and equals (=) signs</a:t>
            </a:r>
            <a:br>
              <a:rPr lang="en-GB" sz="1600" dirty="0">
                <a:latin typeface="Calibri" panose="020F0502020204030204" pitchFamily="34" charset="0"/>
                <a:ea typeface="Calibri" panose="020F0502020204030204" pitchFamily="34" charset="0"/>
                <a:cs typeface="Calibri" panose="020F0502020204030204" pitchFamily="34" charset="0"/>
              </a:rPr>
            </a:br>
            <a:r>
              <a:rPr lang="en-GB" sz="1600" dirty="0">
                <a:latin typeface="Calibri" panose="020F0502020204030204" pitchFamily="34" charset="0"/>
                <a:ea typeface="Calibri" panose="020F0502020204030204" pitchFamily="34" charset="0"/>
                <a:cs typeface="Calibri" panose="020F0502020204030204" pitchFamily="34" charset="0"/>
              </a:rPr>
              <a:t>represent and use number bonds and related subtraction facts within 20</a:t>
            </a:r>
            <a:br>
              <a:rPr lang="en-GB" sz="1600" dirty="0">
                <a:latin typeface="Calibri" panose="020F0502020204030204" pitchFamily="34" charset="0"/>
                <a:ea typeface="Calibri" panose="020F0502020204030204" pitchFamily="34" charset="0"/>
                <a:cs typeface="Calibri" panose="020F0502020204030204" pitchFamily="34" charset="0"/>
              </a:rPr>
            </a:br>
            <a:r>
              <a:rPr lang="en-GB" sz="1600" dirty="0">
                <a:latin typeface="Calibri" panose="020F0502020204030204" pitchFamily="34" charset="0"/>
                <a:ea typeface="Calibri" panose="020F0502020204030204" pitchFamily="34" charset="0"/>
                <a:cs typeface="Calibri" panose="020F0502020204030204" pitchFamily="34" charset="0"/>
              </a:rPr>
              <a:t>add and subtract one-digit and two-digit numbers to 20, including 0</a:t>
            </a:r>
            <a:br>
              <a:rPr lang="en-GB" sz="1600" dirty="0">
                <a:latin typeface="Calibri" panose="020F0502020204030204" pitchFamily="34" charset="0"/>
                <a:ea typeface="Calibri" panose="020F0502020204030204" pitchFamily="34" charset="0"/>
                <a:cs typeface="Calibri" panose="020F0502020204030204" pitchFamily="34" charset="0"/>
              </a:rPr>
            </a:br>
            <a:r>
              <a:rPr lang="en-GB" sz="1600" dirty="0">
                <a:latin typeface="Calibri" panose="020F0502020204030204" pitchFamily="34" charset="0"/>
                <a:ea typeface="Calibri" panose="020F0502020204030204" pitchFamily="34" charset="0"/>
                <a:cs typeface="Calibri" panose="020F0502020204030204" pitchFamily="34" charset="0"/>
              </a:rPr>
              <a:t>solve one-step problems that involve addition and subtraction, using concrete objects and pictorial representations, and missing number problems such as 7 = ? − 9</a:t>
            </a:r>
            <a:endParaRPr lang="en-GB" dirty="0"/>
          </a:p>
        </p:txBody>
      </p:sp>
      <p:sp>
        <p:nvSpPr>
          <p:cNvPr id="3" name="Content Placeholder 2">
            <a:extLst>
              <a:ext uri="{FF2B5EF4-FFF2-40B4-BE49-F238E27FC236}">
                <a16:creationId xmlns:a16="http://schemas.microsoft.com/office/drawing/2014/main" id="{80699140-8C9E-BACA-8FC0-611B8479106D}"/>
              </a:ext>
            </a:extLst>
          </p:cNvPr>
          <p:cNvSpPr>
            <a:spLocks noGrp="1"/>
          </p:cNvSpPr>
          <p:nvPr>
            <p:ph idx="1"/>
          </p:nvPr>
        </p:nvSpPr>
        <p:spPr>
          <a:xfrm>
            <a:off x="291829" y="1903446"/>
            <a:ext cx="5513962" cy="4351338"/>
          </a:xfrm>
        </p:spPr>
        <p:txBody>
          <a:bodyPr/>
          <a:lstStyle/>
          <a:p>
            <a:r>
              <a:rPr lang="en-GB" sz="1400" b="1" dirty="0"/>
              <a:t>Geometry - properties of shapes</a:t>
            </a:r>
          </a:p>
          <a:p>
            <a:pPr>
              <a:lnSpc>
                <a:spcPct val="100000"/>
              </a:lnSpc>
            </a:pPr>
            <a:r>
              <a:rPr lang="en-GB" sz="1400" dirty="0"/>
              <a:t>Pupils should be taught to:</a:t>
            </a:r>
          </a:p>
          <a:p>
            <a:pPr>
              <a:lnSpc>
                <a:spcPct val="100000"/>
              </a:lnSpc>
            </a:pPr>
            <a:r>
              <a:rPr lang="en-GB" sz="1400" dirty="0"/>
              <a:t>recognise and name common 2-D and 3-D shapes, including:</a:t>
            </a:r>
          </a:p>
          <a:p>
            <a:pPr lvl="1">
              <a:lnSpc>
                <a:spcPct val="100000"/>
              </a:lnSpc>
            </a:pPr>
            <a:r>
              <a:rPr lang="en-GB" sz="1400" dirty="0"/>
              <a:t>2-D shapes [for example, rectangles (including squares), circles and triangles]</a:t>
            </a:r>
          </a:p>
          <a:p>
            <a:pPr lvl="1">
              <a:lnSpc>
                <a:spcPct val="100000"/>
              </a:lnSpc>
            </a:pPr>
            <a:r>
              <a:rPr lang="en-GB" sz="1400" dirty="0"/>
              <a:t>3-D shapes [for example, cuboids (including cubes), pyramids and spheres]</a:t>
            </a:r>
          </a:p>
          <a:p>
            <a:endParaRPr lang="en-GB" dirty="0"/>
          </a:p>
        </p:txBody>
      </p:sp>
      <p:sp>
        <p:nvSpPr>
          <p:cNvPr id="5" name="TextBox 4">
            <a:extLst>
              <a:ext uri="{FF2B5EF4-FFF2-40B4-BE49-F238E27FC236}">
                <a16:creationId xmlns:a16="http://schemas.microsoft.com/office/drawing/2014/main" id="{0BF13BC1-978B-177A-4388-FE41C4DF423D}"/>
              </a:ext>
            </a:extLst>
          </p:cNvPr>
          <p:cNvSpPr txBox="1"/>
          <p:nvPr/>
        </p:nvSpPr>
        <p:spPr>
          <a:xfrm>
            <a:off x="5922523" y="1874728"/>
            <a:ext cx="5977648" cy="1815882"/>
          </a:xfrm>
          <a:prstGeom prst="rect">
            <a:avLst/>
          </a:prstGeom>
          <a:noFill/>
        </p:spPr>
        <p:txBody>
          <a:bodyPr wrap="square">
            <a:spAutoFit/>
          </a:bodyPr>
          <a:lstStyle/>
          <a:p>
            <a:r>
              <a:rPr lang="en-GB" sz="1400" b="1" dirty="0">
                <a:latin typeface="Calibri" panose="020F0502020204030204" pitchFamily="34" charset="0"/>
                <a:ea typeface="Calibri" panose="020F0502020204030204" pitchFamily="34" charset="0"/>
                <a:cs typeface="Calibri" panose="020F0502020204030204" pitchFamily="34" charset="0"/>
              </a:rPr>
              <a:t>Science:</a:t>
            </a:r>
          </a:p>
          <a:p>
            <a:r>
              <a:rPr lang="en-GB" sz="1400" dirty="0">
                <a:latin typeface="Calibri" panose="020F0502020204030204" pitchFamily="34" charset="0"/>
                <a:ea typeface="Calibri" panose="020F0502020204030204" pitchFamily="34" charset="0"/>
                <a:cs typeface="Calibri" panose="020F0502020204030204" pitchFamily="34" charset="0"/>
              </a:rPr>
              <a:t>identify that most living things live in habitats to which they are suited and describe how different habitats provide for the basic needs of different kinds of animals and plants, and how they depend on each other;</a:t>
            </a:r>
          </a:p>
          <a:p>
            <a:r>
              <a:rPr lang="en-GB" sz="1400" dirty="0">
                <a:latin typeface="Calibri" panose="020F0502020204030204" pitchFamily="34" charset="0"/>
                <a:ea typeface="Calibri" panose="020F0502020204030204" pitchFamily="34" charset="0"/>
                <a:cs typeface="Calibri" panose="020F0502020204030204" pitchFamily="34" charset="0"/>
              </a:rPr>
              <a:t>identify and name a variety of plants and animals in their habitats, including microhabitats; describe how </a:t>
            </a:r>
            <a:r>
              <a:rPr lang="en-GB" sz="1400" dirty="0"/>
              <a:t>animals obtain their food from plants and other animals, using the idea of a simple food chain, and identify and name different sources of food. </a:t>
            </a:r>
          </a:p>
        </p:txBody>
      </p:sp>
      <p:sp>
        <p:nvSpPr>
          <p:cNvPr id="7" name="TextBox 6">
            <a:extLst>
              <a:ext uri="{FF2B5EF4-FFF2-40B4-BE49-F238E27FC236}">
                <a16:creationId xmlns:a16="http://schemas.microsoft.com/office/drawing/2014/main" id="{7585C89B-416F-8041-8B7C-877CBF8F7107}"/>
              </a:ext>
            </a:extLst>
          </p:cNvPr>
          <p:cNvSpPr txBox="1"/>
          <p:nvPr/>
        </p:nvSpPr>
        <p:spPr>
          <a:xfrm>
            <a:off x="5922523" y="120163"/>
            <a:ext cx="6094378" cy="1600438"/>
          </a:xfrm>
          <a:prstGeom prst="rect">
            <a:avLst/>
          </a:prstGeom>
          <a:noFill/>
        </p:spPr>
        <p:txBody>
          <a:bodyPr wrap="square">
            <a:spAutoFit/>
          </a:bodyPr>
          <a:lstStyle/>
          <a:p>
            <a:r>
              <a:rPr lang="en-GB" sz="1400" b="1" dirty="0">
                <a:latin typeface="Calibri" panose="020F0502020204030204" pitchFamily="34" charset="0"/>
                <a:ea typeface="Calibri" panose="020F0502020204030204" pitchFamily="34" charset="0"/>
                <a:cs typeface="Calibri" panose="020F0502020204030204" pitchFamily="34" charset="0"/>
              </a:rPr>
              <a:t>Geography: </a:t>
            </a:r>
            <a:r>
              <a:rPr lang="en-GB" sz="1400" dirty="0">
                <a:latin typeface="Calibri" panose="020F0502020204030204" pitchFamily="34" charset="0"/>
                <a:ea typeface="Calibri" panose="020F0502020204030204" pitchFamily="34" charset="0"/>
                <a:cs typeface="Calibri" panose="020F0502020204030204" pitchFamily="34" charset="0"/>
              </a:rPr>
              <a:t>Human and physical geography - identify seasonal and daily weather patterns in the United Kingdom and the location of hot and cold areas of the world in relation to the Equator and the North and South Poles,  use basic geographical vocabulary to refer to: key physical features, including: beach, cliff, coast, forest, hill, mountain, sea, ocean, river, soil, valley, vegetation, season and weather, key human features, including: city, town, village, factory, farm, house, office, port, harbour and shop</a:t>
            </a:r>
          </a:p>
        </p:txBody>
      </p:sp>
      <p:sp>
        <p:nvSpPr>
          <p:cNvPr id="6" name="TextBox 5">
            <a:extLst>
              <a:ext uri="{FF2B5EF4-FFF2-40B4-BE49-F238E27FC236}">
                <a16:creationId xmlns:a16="http://schemas.microsoft.com/office/drawing/2014/main" id="{1488E14B-A2E4-F3B9-F232-FEA509E5E822}"/>
              </a:ext>
            </a:extLst>
          </p:cNvPr>
          <p:cNvSpPr txBox="1"/>
          <p:nvPr/>
        </p:nvSpPr>
        <p:spPr>
          <a:xfrm>
            <a:off x="175097" y="3813720"/>
            <a:ext cx="5630694" cy="1384995"/>
          </a:xfrm>
          <a:prstGeom prst="rect">
            <a:avLst/>
          </a:prstGeom>
          <a:noFill/>
        </p:spPr>
        <p:txBody>
          <a:bodyPr wrap="square">
            <a:spAutoFit/>
          </a:bodyPr>
          <a:lstStyle/>
          <a:p>
            <a:r>
              <a:rPr lang="en-GB" sz="1400" b="1" dirty="0"/>
              <a:t>DT</a:t>
            </a:r>
            <a:r>
              <a:rPr lang="en-GB" sz="1400" dirty="0"/>
              <a:t> </a:t>
            </a:r>
          </a:p>
          <a:p>
            <a:r>
              <a:rPr lang="en-GB" sz="1400" dirty="0"/>
              <a:t>Design purposeful, functional, appealing products for themselves and other users based on design criteria.</a:t>
            </a:r>
          </a:p>
          <a:p>
            <a:r>
              <a:rPr lang="en-GB" sz="1400" dirty="0"/>
              <a:t>Select from and use a range of tools and equipment to perform practical tasks [for example, cutting, shaping, joining and finishing.</a:t>
            </a:r>
          </a:p>
          <a:p>
            <a:r>
              <a:rPr lang="en-GB" sz="1400" dirty="0"/>
              <a:t>Evaluate their ideas and products against design criteria.</a:t>
            </a:r>
          </a:p>
        </p:txBody>
      </p:sp>
      <p:sp>
        <p:nvSpPr>
          <p:cNvPr id="8" name="TextBox 7">
            <a:extLst>
              <a:ext uri="{FF2B5EF4-FFF2-40B4-BE49-F238E27FC236}">
                <a16:creationId xmlns:a16="http://schemas.microsoft.com/office/drawing/2014/main" id="{5DEB0EEB-C209-55BD-ACB8-836B5484AC04}"/>
              </a:ext>
            </a:extLst>
          </p:cNvPr>
          <p:cNvSpPr txBox="1"/>
          <p:nvPr/>
        </p:nvSpPr>
        <p:spPr>
          <a:xfrm>
            <a:off x="5918027" y="4079115"/>
            <a:ext cx="6098874" cy="954107"/>
          </a:xfrm>
          <a:prstGeom prst="rect">
            <a:avLst/>
          </a:prstGeom>
          <a:noFill/>
        </p:spPr>
        <p:txBody>
          <a:bodyPr wrap="square">
            <a:spAutoFit/>
          </a:bodyPr>
          <a:lstStyle/>
          <a:p>
            <a:r>
              <a:rPr lang="en-GB" sz="1400" b="1" dirty="0"/>
              <a:t>Art:</a:t>
            </a:r>
          </a:p>
          <a:p>
            <a:r>
              <a:rPr lang="en-GB" sz="1400" dirty="0"/>
              <a:t>about the work of a range of artists, craft makers and designers, describing the differences and similarities between different practices and disciplines, and making links to their own work.</a:t>
            </a:r>
          </a:p>
        </p:txBody>
      </p:sp>
      <p:sp>
        <p:nvSpPr>
          <p:cNvPr id="10" name="TextBox 9">
            <a:extLst>
              <a:ext uri="{FF2B5EF4-FFF2-40B4-BE49-F238E27FC236}">
                <a16:creationId xmlns:a16="http://schemas.microsoft.com/office/drawing/2014/main" id="{41634D99-1B85-E38F-021F-38F4A474F9F3}"/>
              </a:ext>
            </a:extLst>
          </p:cNvPr>
          <p:cNvSpPr txBox="1"/>
          <p:nvPr/>
        </p:nvSpPr>
        <p:spPr>
          <a:xfrm>
            <a:off x="5918027" y="5310460"/>
            <a:ext cx="6098874" cy="738664"/>
          </a:xfrm>
          <a:prstGeom prst="rect">
            <a:avLst/>
          </a:prstGeom>
          <a:noFill/>
        </p:spPr>
        <p:txBody>
          <a:bodyPr wrap="square">
            <a:spAutoFit/>
          </a:bodyPr>
          <a:lstStyle/>
          <a:p>
            <a:r>
              <a:rPr lang="en-GB" sz="1400" b="1" dirty="0"/>
              <a:t>Computing:</a:t>
            </a:r>
          </a:p>
          <a:p>
            <a:r>
              <a:rPr lang="en-GB" sz="1400" dirty="0"/>
              <a:t>use technology purposefully to create, organise, store, manipulate and retrieve digital content.</a:t>
            </a:r>
          </a:p>
        </p:txBody>
      </p:sp>
    </p:spTree>
    <p:extLst>
      <p:ext uri="{BB962C8B-B14F-4D97-AF65-F5344CB8AC3E}">
        <p14:creationId xmlns:p14="http://schemas.microsoft.com/office/powerpoint/2010/main" val="4060365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8969</TotalTime>
  <Words>710</Words>
  <Application>Microsoft Office PowerPoint</Application>
  <PresentationFormat>Widescreen</PresentationFormat>
  <Paragraphs>81</Paragraphs>
  <Slides>2</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Arial</vt:lpstr>
      <vt:lpstr>Bradley Hand ITC</vt:lpstr>
      <vt:lpstr>Calibri</vt:lpstr>
      <vt:lpstr>Calibri Light</vt:lpstr>
      <vt:lpstr>Chalkboard SE</vt:lpstr>
      <vt:lpstr>ComicSansMS</vt:lpstr>
      <vt:lpstr>Corbel</vt:lpstr>
      <vt:lpstr>Gigi</vt:lpstr>
      <vt:lpstr>Office Theme</vt:lpstr>
      <vt:lpstr>PowerPoint Presentation</vt:lpstr>
      <vt:lpstr>Number - addition and subtraction Pupils should be taught to: read, write and interpret mathematical statements involving addition (+), subtraction (−) and equals (=) signs represent and use number bonds and related subtraction facts within 20 add and subtract one-digit and two-digit numbers to 20, including 0 solve one-step problems that involve addition and subtraction, using concrete objects and pictorial representations, and missing number problems such as 7 = ? − 9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ssmout</dc:creator>
  <cp:lastModifiedBy>Sharon Hill - Haresfield</cp:lastModifiedBy>
  <cp:revision>73</cp:revision>
  <cp:lastPrinted>2025-09-05T14:01:52Z</cp:lastPrinted>
  <dcterms:created xsi:type="dcterms:W3CDTF">2020-01-07T15:41:27Z</dcterms:created>
  <dcterms:modified xsi:type="dcterms:W3CDTF">2025-11-02T13:24:10Z</dcterms:modified>
</cp:coreProperties>
</file>