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03" autoAdjust="0"/>
    <p:restoredTop sz="86297"/>
  </p:normalViewPr>
  <p:slideViewPr>
    <p:cSldViewPr snapToGrid="0">
      <p:cViewPr varScale="1">
        <p:scale>
          <a:sx n="59" d="100"/>
          <a:sy n="59" d="100"/>
        </p:scale>
        <p:origin x="13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C88E9-2FBE-FA44-932C-9ECF7ABC318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1247775"/>
            <a:ext cx="59880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803775"/>
            <a:ext cx="5438775" cy="3930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40670-F278-3647-ACE1-435A67433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40670-F278-3647-ACE1-435A67433C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3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8.png"/><Relationship Id="rId3" Type="http://schemas.openxmlformats.org/officeDocument/2006/relationships/hyperlink" Target="https://www.google.com/imgres?imgurl=https://cdn.shopify.com/s/files/1/0028/5468/2689/collections/zog-hero_1024x1024.gif?v%3D1566400144&amp;imgrefurl=https://gruffaloshop.com/collections/zog&amp;docid=kW-CLRwkDTADVM&amp;tbnid=tWFUtVxURrT6NM:&amp;vet=10ahUKEwjuiO79qPTmAhWLT8AKHfb1CqQQMwhkKAowCg..i&amp;w=750&amp;h=720&amp;bih=655&amp;biw=1366&amp;q=Zog&amp;ved=0ahUKEwjuiO79qPTmAhWLT8AKHfb1CqQQMwhkKAowCg&amp;iact=mrc&amp;uact=8" TargetMode="External"/><Relationship Id="rId7" Type="http://schemas.openxmlformats.org/officeDocument/2006/relationships/image" Target="../media/image2.jpeg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image" Target="../media/image6.png"/><Relationship Id="rId5" Type="http://schemas.openxmlformats.org/officeDocument/2006/relationships/hyperlink" Target="https://www.google.com/imgres?imgurl=http://the8percent.com/wp-content/uploads/2016/05/Florence-Nightingale.jpg&amp;imgrefurl=http://the8percent.com/florence-nightingale-ministering-angel/&amp;docid=7pL1efqX4IcA-M&amp;tbnid=qO29jcbmjvZccM:&amp;vet=10ahUKEwjNgcaGqvTmAhXTnVwKHWVqCpgQMwhvKAcwBw..i&amp;w=1038&amp;h=539&amp;bih=655&amp;biw=1366&amp;q=Florence%20Nightingale&amp;ved=0ahUKEwjNgcaGqvTmAhXTnVwKHWVqCpgQMwhvKAcwBw&amp;iact=mrc&amp;uact=8" TargetMode="External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4" Type="http://schemas.openxmlformats.org/officeDocument/2006/relationships/hyperlink" Target="https://www.google.com/imgres?imgurl=https://i.guim.co.uk/img/media/3793fa703d30c8f565b0306ca4556903d5249146/0_0_3548_2997/master/3548.jpg?width%3D300%26quality%3D85%26auto%3Dformat%26fit%3Dmax%26s%3Dfe97a665db20e5fc5bf1bf694e7075c2&amp;imgrefurl=https://www.theguardian.com/books/gallery/2016/sep/08/the-creation-of-zog-by-axel-scheffler-in-pictures&amp;docid=NiAqvHry6Y-O4M&amp;tbnid=TpfwkOt04-23nM:&amp;vet=10ahUKEwjuiO79qPTmAhWLT8AKHfb1CqQQMwh1KBIwEg..i&amp;w=300&amp;h=253&amp;bih=655&amp;biw=1366&amp;q=Zog&amp;ved=0ahUKEwjuiO79qPTmAhWLT8AKHfb1CqQQMwh1KBIwEg&amp;iact=mrc&amp;uact=8" TargetMode="External"/><Relationship Id="rId9" Type="http://schemas.openxmlformats.org/officeDocument/2006/relationships/image" Target="../media/image4.png"/><Relationship Id="rId1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AutoShape 3" descr="Image result for Zog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5" descr="Image result for Zog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244475" y="23223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7" descr="Image result for Florence Nightingale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396875" y="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F649E2-C531-2D52-F964-C6191FB64497}"/>
              </a:ext>
            </a:extLst>
          </p:cNvPr>
          <p:cNvSpPr txBox="1"/>
          <p:nvPr/>
        </p:nvSpPr>
        <p:spPr>
          <a:xfrm>
            <a:off x="3322756" y="139114"/>
            <a:ext cx="610222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latin typeface="Bradley Hand ITC" panose="03070402050302030203" pitchFamily="66" charset="0"/>
              </a:rPr>
              <a:t>Who were the Kings and Queens of England</a:t>
            </a:r>
            <a:r>
              <a:rPr lang="en-GB" dirty="0">
                <a:latin typeface="Chalkboard SE" panose="03050602040202020205" pitchFamily="66" charset="77"/>
              </a:rPr>
              <a:t>?</a:t>
            </a:r>
            <a:endParaRPr lang="en-GB" sz="1800" dirty="0">
              <a:effectLst/>
              <a:latin typeface="Chalkboard SE" panose="03050602040202020205" pitchFamily="66" charset="77"/>
            </a:endParaRPr>
          </a:p>
          <a:p>
            <a:pPr algn="ctr"/>
            <a:r>
              <a:rPr lang="en-GB" dirty="0">
                <a:latin typeface="Chalkboard SE" panose="03050602040202020205" pitchFamily="66" charset="77"/>
              </a:rPr>
              <a:t>Y2 Spring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D4BD05-D37C-54B9-E0B0-E6121D3C4EA9}"/>
              </a:ext>
            </a:extLst>
          </p:cNvPr>
          <p:cNvSpPr txBox="1"/>
          <p:nvPr/>
        </p:nvSpPr>
        <p:spPr>
          <a:xfrm>
            <a:off x="20965" y="82764"/>
            <a:ext cx="3777214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English </a:t>
            </a:r>
          </a:p>
          <a:p>
            <a:r>
              <a:rPr lang="en-GB" sz="1400" b="1" dirty="0"/>
              <a:t>(Writing)</a:t>
            </a:r>
            <a:br>
              <a:rPr lang="en-GB" sz="1400" b="1" dirty="0"/>
            </a:br>
            <a:br>
              <a:rPr lang="en-GB" sz="1400" dirty="0"/>
            </a:br>
            <a:r>
              <a:rPr lang="en-GB" sz="1400" u="sng" dirty="0"/>
              <a:t>Fiction – Ocean Meets Sky</a:t>
            </a:r>
          </a:p>
          <a:p>
            <a:r>
              <a:rPr lang="en-GB" sz="1400" dirty="0"/>
              <a:t>Drama, hot seating, story maps</a:t>
            </a:r>
          </a:p>
          <a:p>
            <a:r>
              <a:rPr lang="en-GB" sz="1400" dirty="0"/>
              <a:t>Retelling story</a:t>
            </a:r>
          </a:p>
          <a:p>
            <a:r>
              <a:rPr lang="en-GB" sz="1400" dirty="0"/>
              <a:t>Using ‘and’ as a conjunction</a:t>
            </a:r>
          </a:p>
          <a:p>
            <a:r>
              <a:rPr lang="en-GB" sz="1400" dirty="0"/>
              <a:t>Expanded noun phrases</a:t>
            </a:r>
          </a:p>
          <a:p>
            <a:r>
              <a:rPr lang="en-GB" sz="1400" dirty="0"/>
              <a:t>Innovating a story</a:t>
            </a:r>
          </a:p>
          <a:p>
            <a:endParaRPr lang="en-GB" sz="1400" dirty="0"/>
          </a:p>
          <a:p>
            <a:br>
              <a:rPr lang="en-GB" sz="1400" dirty="0"/>
            </a:br>
            <a:r>
              <a:rPr lang="en-GB" sz="1400" b="1" dirty="0"/>
              <a:t>Spellings;</a:t>
            </a:r>
          </a:p>
          <a:p>
            <a:r>
              <a:rPr lang="en-GB" sz="1400" dirty="0"/>
              <a:t>We will be using both Essential spelling and Little Wandle to help us spell words.</a:t>
            </a:r>
          </a:p>
          <a:p>
            <a:endParaRPr lang="en-GB" sz="1400" b="1" dirty="0"/>
          </a:p>
          <a:p>
            <a:endParaRPr lang="en-GB" sz="1400" b="1" dirty="0"/>
          </a:p>
          <a:p>
            <a:endParaRPr lang="en-GB" sz="1400" b="1" dirty="0"/>
          </a:p>
          <a:p>
            <a:endParaRPr lang="en-GB" sz="1400" dirty="0"/>
          </a:p>
          <a:p>
            <a:br>
              <a:rPr lang="en-GB" sz="1400" dirty="0"/>
            </a:br>
            <a:endParaRPr lang="en-GB" sz="1400" b="1" dirty="0"/>
          </a:p>
          <a:p>
            <a:endParaRPr lang="en-GB" sz="1400" dirty="0">
              <a:effectLst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02E438-6EDC-2FBE-C71F-2B17BFB7EE35}"/>
              </a:ext>
            </a:extLst>
          </p:cNvPr>
          <p:cNvSpPr txBox="1"/>
          <p:nvPr/>
        </p:nvSpPr>
        <p:spPr>
          <a:xfrm>
            <a:off x="8848964" y="3359949"/>
            <a:ext cx="325249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Science –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  <a:r>
              <a:rPr lang="en-GB" sz="1400" b="1" dirty="0">
                <a:latin typeface="Corbel" panose="020B0503020204020204" pitchFamily="34" charset="0"/>
              </a:rPr>
              <a:t>How does your garden grow?</a:t>
            </a:r>
          </a:p>
          <a:p>
            <a:pPr algn="r"/>
            <a:r>
              <a:rPr lang="en-GB" sz="1400" dirty="0">
                <a:latin typeface="Corbel" panose="020B0503020204020204" pitchFamily="34" charset="0"/>
              </a:rPr>
              <a:t>Identify and name plants and trees</a:t>
            </a:r>
          </a:p>
          <a:p>
            <a:pPr algn="r"/>
            <a:r>
              <a:rPr lang="en-GB" sz="1400" dirty="0">
                <a:latin typeface="Corbel" panose="020B0503020204020204" pitchFamily="34" charset="0"/>
              </a:rPr>
              <a:t>Describe how seeds and bulbs change over time</a:t>
            </a:r>
          </a:p>
          <a:p>
            <a:pPr algn="r"/>
            <a:endParaRPr lang="en-GB" sz="1400" dirty="0"/>
          </a:p>
          <a:p>
            <a:r>
              <a:rPr lang="en-GB" sz="1400" b="1" dirty="0">
                <a:effectLst/>
                <a:latin typeface="Calibri" panose="020F0502020204030204" pitchFamily="34" charset="0"/>
              </a:rPr>
              <a:t> </a:t>
            </a:r>
            <a:endParaRPr lang="en-GB" sz="1400" dirty="0">
              <a:effectLst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BB85D7-D83F-3BEF-A00A-974CDEE385F7}"/>
              </a:ext>
            </a:extLst>
          </p:cNvPr>
          <p:cNvSpPr txBox="1"/>
          <p:nvPr/>
        </p:nvSpPr>
        <p:spPr>
          <a:xfrm>
            <a:off x="9747092" y="2394067"/>
            <a:ext cx="23230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Computing – </a:t>
            </a:r>
            <a:r>
              <a:rPr lang="en-GB" sz="1400" b="1" dirty="0">
                <a:latin typeface="Calibri" panose="020F0502020204030204" pitchFamily="34" charset="0"/>
              </a:rPr>
              <a:t>Grouping Data</a:t>
            </a:r>
            <a:endParaRPr lang="en-GB" sz="1400" b="1" dirty="0">
              <a:effectLst/>
              <a:latin typeface="Calibri" panose="020F0502020204030204" pitchFamily="34" charset="0"/>
            </a:endParaRP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Sorting and grouping objects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E01CEC-345B-D9A9-CA2A-BBC14ED3FA29}"/>
              </a:ext>
            </a:extLst>
          </p:cNvPr>
          <p:cNvSpPr txBox="1"/>
          <p:nvPr/>
        </p:nvSpPr>
        <p:spPr>
          <a:xfrm>
            <a:off x="3221126" y="5035064"/>
            <a:ext cx="267493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History – </a:t>
            </a:r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were the Kings and Queens of England?</a:t>
            </a: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Henry VIII, Elizabeth I and II</a:t>
            </a:r>
          </a:p>
          <a:p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Geography –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 countries and capital cities of United Kingdom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4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71DC62-AB8D-DBFF-DEF4-A21573AA95BF}"/>
              </a:ext>
            </a:extLst>
          </p:cNvPr>
          <p:cNvSpPr txBox="1"/>
          <p:nvPr/>
        </p:nvSpPr>
        <p:spPr>
          <a:xfrm>
            <a:off x="139089" y="5214370"/>
            <a:ext cx="315813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Maths</a:t>
            </a:r>
            <a:endParaRPr lang="en-GB" sz="1400" dirty="0">
              <a:latin typeface="Calibri" panose="020F0502020204030204" pitchFamily="34" charset="0"/>
            </a:endParaRPr>
          </a:p>
          <a:p>
            <a:r>
              <a:rPr lang="en-GB" sz="1400" dirty="0">
                <a:latin typeface="Calibri" panose="020F0502020204030204" pitchFamily="34" charset="0"/>
              </a:rPr>
              <a:t>Multiplication and Division</a:t>
            </a:r>
          </a:p>
          <a:p>
            <a:r>
              <a:rPr lang="en-GB" sz="1400" dirty="0">
                <a:latin typeface="Calibri" panose="020F0502020204030204" pitchFamily="34" charset="0"/>
              </a:rPr>
              <a:t>Measurement – length and height, mass, capacity and temperature</a:t>
            </a:r>
          </a:p>
          <a:p>
            <a:endParaRPr lang="en-GB" sz="1400" dirty="0">
              <a:latin typeface="Calibri" panose="020F0502020204030204" pitchFamily="34" charset="0"/>
            </a:endParaRPr>
          </a:p>
          <a:p>
            <a:endParaRPr lang="en-GB" sz="1400" dirty="0">
              <a:latin typeface="Calibri" panose="020F0502020204030204" pitchFamily="34" charset="0"/>
            </a:endParaRPr>
          </a:p>
          <a:p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DA8776E-44AB-EB62-9689-1DE701CCBCF8}"/>
              </a:ext>
            </a:extLst>
          </p:cNvPr>
          <p:cNvSpPr txBox="1"/>
          <p:nvPr/>
        </p:nvSpPr>
        <p:spPr>
          <a:xfrm>
            <a:off x="7846773" y="6060698"/>
            <a:ext cx="267493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PE </a:t>
            </a:r>
            <a:r>
              <a:rPr lang="en-GB" sz="1400" b="1" dirty="0"/>
              <a:t>- </a:t>
            </a:r>
            <a:r>
              <a:rPr lang="en-GB" sz="1400" b="1" dirty="0">
                <a:effectLst/>
                <a:latin typeface="Calibri" panose="020F0502020204030204" pitchFamily="34" charset="0"/>
              </a:rPr>
              <a:t>Atlas Sports</a:t>
            </a:r>
            <a:endParaRPr lang="en-GB" dirty="0"/>
          </a:p>
          <a:p>
            <a:r>
              <a:rPr lang="en-GB" sz="1400" dirty="0"/>
              <a:t>Healthy Happy Heart</a:t>
            </a:r>
          </a:p>
          <a:p>
            <a:endParaRPr lang="en-GB" sz="1400" b="1" dirty="0">
              <a:latin typeface="Calibri" panose="020F0502020204030204" pitchFamily="34" charset="0"/>
            </a:endParaRPr>
          </a:p>
          <a:p>
            <a:endParaRPr lang="en-GB" sz="14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DECC66-335B-900E-CBE7-8BD36AFAE31B}"/>
              </a:ext>
            </a:extLst>
          </p:cNvPr>
          <p:cNvSpPr txBox="1"/>
          <p:nvPr/>
        </p:nvSpPr>
        <p:spPr>
          <a:xfrm>
            <a:off x="7399031" y="4360794"/>
            <a:ext cx="18752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Music – </a:t>
            </a:r>
          </a:p>
          <a:p>
            <a:pPr algn="r"/>
            <a:r>
              <a:rPr lang="en-US" sz="1400" dirty="0"/>
              <a:t>Listen to and describe music linked to water</a:t>
            </a:r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085DC6-5962-C0FF-BA75-8456DD9E2438}"/>
              </a:ext>
            </a:extLst>
          </p:cNvPr>
          <p:cNvSpPr txBox="1"/>
          <p:nvPr/>
        </p:nvSpPr>
        <p:spPr>
          <a:xfrm>
            <a:off x="3322756" y="2787144"/>
            <a:ext cx="611155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FF0000"/>
                </a:solidFill>
                <a:effectLst/>
                <a:latin typeface="Bradley Hand ITC" panose="03070402050302030203" pitchFamily="66" charset="77"/>
              </a:rPr>
              <a:t>Trusting in God together, we live, learn and grow. </a:t>
            </a:r>
            <a:endParaRPr lang="en-GB" dirty="0">
              <a:effectLst/>
              <a:latin typeface="Bradley Hand ITC" panose="03070402050302030203" pitchFamily="66" charset="77"/>
            </a:endParaRPr>
          </a:p>
          <a:p>
            <a:pPr algn="ctr"/>
            <a:endParaRPr lang="en-GB" dirty="0">
              <a:effectLst/>
            </a:endParaRPr>
          </a:p>
          <a:p>
            <a:pPr algn="ctr"/>
            <a:r>
              <a:rPr lang="en-GB" sz="2400" dirty="0">
                <a:effectLst/>
                <a:latin typeface="Gigi" pitchFamily="82" charset="77"/>
              </a:rPr>
              <a:t>Our value is </a:t>
            </a:r>
            <a:r>
              <a:rPr lang="en-GB" sz="2400" dirty="0">
                <a:latin typeface="Gigi" pitchFamily="82" charset="77"/>
              </a:rPr>
              <a:t>“justice</a:t>
            </a:r>
            <a:r>
              <a:rPr lang="en-GB" sz="2400" dirty="0">
                <a:effectLst/>
                <a:latin typeface="Gigi" pitchFamily="82" charset="77"/>
              </a:rPr>
              <a:t>” </a:t>
            </a:r>
            <a:endParaRPr lang="en-GB" dirty="0">
              <a:effectLst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087E58-3047-A57B-6BEA-C3052F22EB58}"/>
              </a:ext>
            </a:extLst>
          </p:cNvPr>
          <p:cNvSpPr txBox="1"/>
          <p:nvPr/>
        </p:nvSpPr>
        <p:spPr>
          <a:xfrm>
            <a:off x="90537" y="3681164"/>
            <a:ext cx="2780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(Reading)</a:t>
            </a:r>
            <a:br>
              <a:rPr lang="en-GB" sz="1400" dirty="0"/>
            </a:br>
            <a:r>
              <a:rPr lang="en-GB" sz="1400" dirty="0"/>
              <a:t>Whole class guided reading – Fantastic Mr Fox</a:t>
            </a:r>
            <a:br>
              <a:rPr lang="en-GB" sz="1400" dirty="0"/>
            </a:br>
            <a:r>
              <a:rPr lang="en-GB" sz="1400" dirty="0"/>
              <a:t>Individual reading 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243949-AC06-06E7-AD41-3B7A15EA7F11}"/>
              </a:ext>
            </a:extLst>
          </p:cNvPr>
          <p:cNvSpPr txBox="1"/>
          <p:nvPr/>
        </p:nvSpPr>
        <p:spPr>
          <a:xfrm>
            <a:off x="3376393" y="3749656"/>
            <a:ext cx="219051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RE – </a:t>
            </a:r>
            <a:r>
              <a:rPr lang="en-GB" sz="1400" b="1" dirty="0">
                <a:latin typeface="Corbel" panose="020B0503020204020204" pitchFamily="34" charset="0"/>
              </a:rPr>
              <a:t>Salvation</a:t>
            </a:r>
          </a:p>
          <a:p>
            <a:r>
              <a:rPr lang="en-GB" sz="1400" dirty="0">
                <a:effectLst/>
                <a:latin typeface="Corbel" panose="020B0503020204020204" pitchFamily="34" charset="0"/>
              </a:rPr>
              <a:t>Why is Easter spec</a:t>
            </a:r>
            <a:r>
              <a:rPr lang="en-GB" sz="1400" dirty="0">
                <a:latin typeface="Corbel" panose="020B0503020204020204" pitchFamily="34" charset="0"/>
              </a:rPr>
              <a:t>ial for Christians?</a:t>
            </a:r>
            <a:endParaRPr lang="en-GB" sz="1400" dirty="0">
              <a:effectLst/>
              <a:latin typeface="Corbel" panose="020B0503020204020204" pitchFamily="34" charset="0"/>
            </a:endParaRPr>
          </a:p>
          <a:p>
            <a:r>
              <a:rPr lang="en-GB" sz="1400" dirty="0">
                <a:latin typeface="Corbel" panose="020B0503020204020204" pitchFamily="34" charset="0"/>
              </a:rPr>
              <a:t> Who is a Muslim and how do they live?</a:t>
            </a:r>
            <a:endParaRPr lang="en-GB" sz="1400" dirty="0"/>
          </a:p>
        </p:txBody>
      </p:sp>
      <p:pic>
        <p:nvPicPr>
          <p:cNvPr id="2052" name="Picture 4" descr="Harold the Giraffe – Keeping in Touch – Park Gate Primary School">
            <a:extLst>
              <a:ext uri="{FF2B5EF4-FFF2-40B4-BE49-F238E27FC236}">
                <a16:creationId xmlns:a16="http://schemas.microsoft.com/office/drawing/2014/main" id="{0AFC3D58-7427-7719-E777-A0E462164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5168" y="5786007"/>
            <a:ext cx="967448" cy="83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omputer | History, Parts, Networking, Operating Systems, &amp; Facts |  Britannica">
            <a:extLst>
              <a:ext uri="{FF2B5EF4-FFF2-40B4-BE49-F238E27FC236}">
                <a16:creationId xmlns:a16="http://schemas.microsoft.com/office/drawing/2014/main" id="{34CDD9DC-4A1B-50F4-0D9C-D2C2C799C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8597" y="2600505"/>
            <a:ext cx="1007404" cy="68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123maths">
            <a:extLst>
              <a:ext uri="{FF2B5EF4-FFF2-40B4-BE49-F238E27FC236}">
                <a16:creationId xmlns:a16="http://schemas.microsoft.com/office/drawing/2014/main" id="{6F579C8E-83D6-0B49-0F38-66F6D316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409" y="5015892"/>
            <a:ext cx="1172711" cy="542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Letters and Sounds | A complete Phonics resource to support children">
            <a:extLst>
              <a:ext uri="{FF2B5EF4-FFF2-40B4-BE49-F238E27FC236}">
                <a16:creationId xmlns:a16="http://schemas.microsoft.com/office/drawing/2014/main" id="{FA30FA0D-8BDF-F6E2-4EFF-18065083B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349" y="1994146"/>
            <a:ext cx="635424" cy="63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22A1451-8251-3602-F41C-FA8753A3C08E}"/>
              </a:ext>
            </a:extLst>
          </p:cNvPr>
          <p:cNvSpPr txBox="1"/>
          <p:nvPr/>
        </p:nvSpPr>
        <p:spPr>
          <a:xfrm>
            <a:off x="9953409" y="5214372"/>
            <a:ext cx="213501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PSHE – SCARF </a:t>
            </a:r>
          </a:p>
          <a:p>
            <a:pPr algn="r"/>
            <a:r>
              <a:rPr lang="en-GB" sz="1400" dirty="0">
                <a:effectLst/>
              </a:rPr>
              <a:t>“Rights and Respect”</a:t>
            </a:r>
            <a:endParaRPr lang="en-GB" sz="1400" dirty="0"/>
          </a:p>
          <a:p>
            <a:pPr algn="r"/>
            <a:endParaRPr lang="en-GB" sz="1400" dirty="0">
              <a:effectLst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A4C7BF-A216-30BA-26F6-4B133B1E9729}"/>
              </a:ext>
            </a:extLst>
          </p:cNvPr>
          <p:cNvSpPr txBox="1"/>
          <p:nvPr/>
        </p:nvSpPr>
        <p:spPr>
          <a:xfrm>
            <a:off x="9526524" y="262224"/>
            <a:ext cx="27641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 </a:t>
            </a:r>
          </a:p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Drawing – investigating tone</a:t>
            </a:r>
          </a:p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Bridget Riley</a:t>
            </a:r>
          </a:p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Collage textiles</a:t>
            </a:r>
          </a:p>
          <a:p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33B18F3-E3C1-6EC9-C4E3-391C1C3ED5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6875" y="6166883"/>
            <a:ext cx="895475" cy="5144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7A767B2-EBB0-B515-D98A-26E7FF9ECA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8899" y="4837847"/>
            <a:ext cx="1482062" cy="112058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D697D7-FE84-A9BA-84CC-22E8A2E718D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526660" y="1007969"/>
            <a:ext cx="1657581" cy="16671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2DEA6B-1CA7-DA21-E81B-B50155D44D92}"/>
              </a:ext>
            </a:extLst>
          </p:cNvPr>
          <p:cNvSpPr txBox="1"/>
          <p:nvPr/>
        </p:nvSpPr>
        <p:spPr>
          <a:xfrm>
            <a:off x="9451848" y="1409829"/>
            <a:ext cx="19618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DT</a:t>
            </a:r>
          </a:p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Levers </a:t>
            </a:r>
          </a:p>
          <a:p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66898E3-AA0A-84BB-E912-266DA7B6214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724" y="1525766"/>
            <a:ext cx="1412539" cy="116904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AC2E9CF-FD54-8EA3-0ABE-106BFA4CDA9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644" y="569599"/>
            <a:ext cx="1225280" cy="116904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DEF3E0E-06ED-5E21-CAE1-D9D870CC68F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474" y="1144878"/>
            <a:ext cx="1326515" cy="156273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36981ED-4967-0818-82D3-A43DFBA96A7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908604" y="1184675"/>
            <a:ext cx="866896" cy="86689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39EB13E-A786-C53A-E434-8C55B5C07D3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460" y="3815847"/>
            <a:ext cx="1078234" cy="103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A4145-4D77-78A2-53FB-424824E16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97" y="1457106"/>
            <a:ext cx="5630694" cy="1325563"/>
          </a:xfrm>
        </p:spPr>
        <p:txBody>
          <a:bodyPr>
            <a:noAutofit/>
          </a:bodyPr>
          <a:lstStyle/>
          <a:p>
            <a:r>
              <a:rPr lang="en-GB" sz="1400" b="1" dirty="0">
                <a:latin typeface="+mn-lt"/>
              </a:rPr>
              <a:t>Number - multiplication and division</a:t>
            </a:r>
            <a:br>
              <a:rPr lang="en-GB" sz="1400" b="1" dirty="0">
                <a:latin typeface="+mn-lt"/>
              </a:rPr>
            </a:br>
            <a:r>
              <a:rPr lang="en-GB" sz="1400" dirty="0">
                <a:latin typeface="+mn-lt"/>
              </a:rPr>
              <a:t>Pupils should be taught to: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recall and use multiplication and division facts for the 2, 5 and 10 multiplication tables, including recognising odd and even numbers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calculate mathematical statements for multiplication and division within the multiplication tables and write them using the multiplication (×), division (÷) and equals (=) signs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show that multiplication of 2 numbers can be done in any order (commutative) and division of 1 number by another cannot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solve problems involving multiplication and division, using materials, arrays, repeated addition, mental methods, and multiplication and division facts, including problems in contexts</a:t>
            </a:r>
            <a:br>
              <a:rPr lang="en-GB" sz="1400" dirty="0">
                <a:latin typeface="+mn-lt"/>
              </a:rPr>
            </a:br>
            <a:r>
              <a:rPr lang="en-GB" sz="1400" b="1" dirty="0">
                <a:latin typeface="+mn-lt"/>
              </a:rPr>
              <a:t>Measurement - </a:t>
            </a:r>
            <a:r>
              <a:rPr lang="en-GB" sz="1400" dirty="0">
                <a:latin typeface="+mn-lt"/>
              </a:rPr>
              <a:t>choose and use appropriate standard units to estimate and measure length/height in any direction (m/cm); mass (kg/g); temperature (°C); capacity (litres/ml) to the nearest appropriate unit, using rulers, scales, thermometers and measuring </a:t>
            </a:r>
            <a:r>
              <a:rPr lang="en-GB" sz="1400">
                <a:latin typeface="+mn-lt"/>
              </a:rPr>
              <a:t>vessels </a:t>
            </a:r>
            <a:br>
              <a:rPr lang="en-GB" sz="1400">
                <a:latin typeface="+mn-lt"/>
              </a:rPr>
            </a:br>
            <a:r>
              <a:rPr lang="en-GB" sz="1400">
                <a:latin typeface="+mn-lt"/>
              </a:rPr>
              <a:t>compare </a:t>
            </a:r>
            <a:r>
              <a:rPr lang="en-GB" sz="1400" dirty="0">
                <a:latin typeface="+mn-lt"/>
              </a:rPr>
              <a:t>and order lengths, mass, volume/capacity and record the results using &gt;, &lt; and =</a:t>
            </a:r>
            <a:br>
              <a:rPr lang="en-GB" dirty="0"/>
            </a:br>
            <a:endParaRPr lang="en-GB" sz="1400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F13BC1-978B-177A-4388-FE41C4DF423D}"/>
              </a:ext>
            </a:extLst>
          </p:cNvPr>
          <p:cNvSpPr txBox="1"/>
          <p:nvPr/>
        </p:nvSpPr>
        <p:spPr>
          <a:xfrm>
            <a:off x="6096000" y="3629294"/>
            <a:ext cx="597764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Science:</a:t>
            </a:r>
          </a:p>
          <a:p>
            <a:r>
              <a:rPr lang="en-GB" sz="1400" dirty="0"/>
              <a:t>Identify and name a variety of common wild and garden plants, including deciduous and evergreen trees </a:t>
            </a:r>
          </a:p>
          <a:p>
            <a:r>
              <a:rPr lang="en-GB" sz="1400" dirty="0"/>
              <a:t>identify and describe the basic structure of a variety of common flowering plants, including trees.</a:t>
            </a:r>
          </a:p>
          <a:p>
            <a:r>
              <a:rPr lang="en-GB" sz="1400" b="1" dirty="0"/>
              <a:t>Working scientifically</a:t>
            </a:r>
          </a:p>
          <a:p>
            <a:r>
              <a:rPr lang="en-GB" sz="1400" dirty="0"/>
              <a:t>asking simple questions and recognising that they can be answered in different ways</a:t>
            </a:r>
          </a:p>
          <a:p>
            <a:r>
              <a:rPr lang="en-GB" sz="1400" dirty="0"/>
              <a:t>observing closely, using simple equipment</a:t>
            </a:r>
          </a:p>
          <a:p>
            <a:r>
              <a:rPr lang="en-GB" sz="1400" dirty="0"/>
              <a:t>performing simple tests</a:t>
            </a:r>
          </a:p>
          <a:p>
            <a:r>
              <a:rPr lang="en-GB" sz="1400" dirty="0"/>
              <a:t>identifying and classifying</a:t>
            </a:r>
          </a:p>
          <a:p>
            <a:r>
              <a:rPr lang="en-GB" sz="1400" dirty="0"/>
              <a:t>using their observations and ideas to suggest answers to questions</a:t>
            </a:r>
          </a:p>
          <a:p>
            <a:r>
              <a:rPr lang="en-GB" sz="1400" dirty="0"/>
              <a:t>gathering and recording data to help in answering questions</a:t>
            </a:r>
          </a:p>
          <a:p>
            <a:endParaRPr lang="en-GB" sz="1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85C89B-416F-8041-8B7C-877CBF8F7107}"/>
              </a:ext>
            </a:extLst>
          </p:cNvPr>
          <p:cNvSpPr txBox="1"/>
          <p:nvPr/>
        </p:nvSpPr>
        <p:spPr>
          <a:xfrm>
            <a:off x="5922523" y="120163"/>
            <a:ext cx="609437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History – </a:t>
            </a:r>
          </a:p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Pupils should be taught about:</a:t>
            </a:r>
          </a:p>
          <a:p>
            <a:r>
              <a:rPr lang="en-GB" sz="1400" dirty="0"/>
              <a:t>the lives of significant individuals in the past who have contributed to national and international achievements. Some should be used to compare aspects of life in different periods [for example, Elizabeth I and Queen Victoria, Christopher Columbus and Neil Armstrong, William Caxton and Tim Berners-Lee, Pieter Bruegel the Elder and LS Lowry, Rosa Parks and Emily Davison, Mary Seacole and/or Florence Nightingale and Edith Cavell]</a:t>
            </a:r>
          </a:p>
          <a:p>
            <a:r>
              <a:rPr lang="en-GB" sz="1400" dirty="0"/>
              <a:t>significant historical events, people and places in their own locality.</a:t>
            </a:r>
          </a:p>
          <a:p>
            <a:endParaRPr lang="en-GB" sz="1400" dirty="0"/>
          </a:p>
          <a:p>
            <a:r>
              <a:rPr lang="en-GB" sz="1400" b="1" dirty="0"/>
              <a:t>Geography –</a:t>
            </a:r>
          </a:p>
          <a:p>
            <a:r>
              <a:rPr lang="en-GB" sz="1400" dirty="0"/>
              <a:t>name, locate and identify characteristics of the four countries and capital cities of the United Kingdom and its surrounding seas.</a:t>
            </a:r>
            <a:endParaRPr lang="en-GB" sz="1400" b="1" dirty="0"/>
          </a:p>
          <a:p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EB0EEB-C209-55BD-ACB8-836B5484AC04}"/>
              </a:ext>
            </a:extLst>
          </p:cNvPr>
          <p:cNvSpPr txBox="1"/>
          <p:nvPr/>
        </p:nvSpPr>
        <p:spPr>
          <a:xfrm>
            <a:off x="175097" y="4783216"/>
            <a:ext cx="6098874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Art:</a:t>
            </a:r>
          </a:p>
          <a:p>
            <a:r>
              <a:rPr lang="en-GB" sz="1400" dirty="0"/>
              <a:t> to use a range of materials creatively to design and make products  to use drawing, painting and sculpture to develop and share their ideas, experiences and imagination  to develop a wide range of art and design techniques in using colour, pattern, texture, line, shape, form and space  about the work of a range of artists, craft makers and designers, describing the differences and similarities between different practices and disciplines, and making links to their own work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634D99-1B85-E38F-021F-38F4A474F9F3}"/>
              </a:ext>
            </a:extLst>
          </p:cNvPr>
          <p:cNvSpPr txBox="1"/>
          <p:nvPr/>
        </p:nvSpPr>
        <p:spPr>
          <a:xfrm>
            <a:off x="175097" y="3813720"/>
            <a:ext cx="52711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Computing:</a:t>
            </a:r>
          </a:p>
          <a:p>
            <a:r>
              <a:rPr lang="en-GB" sz="1400" dirty="0"/>
              <a:t>use technology purposefully to create, organise, store, manipulate and retrieve digital content.</a:t>
            </a:r>
          </a:p>
        </p:txBody>
      </p:sp>
    </p:spTree>
    <p:extLst>
      <p:ext uri="{BB962C8B-B14F-4D97-AF65-F5344CB8AC3E}">
        <p14:creationId xmlns:p14="http://schemas.microsoft.com/office/powerpoint/2010/main" val="406036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9041</TotalTime>
  <Words>733</Words>
  <Application>Microsoft Office PowerPoint</Application>
  <PresentationFormat>Widescreen</PresentationFormat>
  <Paragraphs>75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Bradley Hand ITC</vt:lpstr>
      <vt:lpstr>Calibri</vt:lpstr>
      <vt:lpstr>Calibri Light</vt:lpstr>
      <vt:lpstr>Chalkboard SE</vt:lpstr>
      <vt:lpstr>Corbel</vt:lpstr>
      <vt:lpstr>Gigi</vt:lpstr>
      <vt:lpstr>Office Theme</vt:lpstr>
      <vt:lpstr>PowerPoint Presentation</vt:lpstr>
      <vt:lpstr>Number - multiplication and division Pupils should be taught to: recall and use multiplication and division facts for the 2, 5 and 10 multiplication tables, including recognising odd and even numbers calculate mathematical statements for multiplication and division within the multiplication tables and write them using the multiplication (×), division (÷) and equals (=) signs show that multiplication of 2 numbers can be done in any order (commutative) and division of 1 number by another cannot solve problems involving multiplication and division, using materials, arrays, repeated addition, mental methods, and multiplication and division facts, including problems in contexts Measurement - choose and use appropriate standard units to estimate and measure length/height in any direction (m/cm); mass (kg/g); temperature (°C); capacity (litres/ml) to the nearest appropriate unit, using rulers, scales, thermometers and measuring vessels  compare and order lengths, mass, volume/capacity and record the results using &gt;, &lt; and =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Sharon Hill - Haresfield</cp:lastModifiedBy>
  <cp:revision>78</cp:revision>
  <cp:lastPrinted>2025-09-05T14:01:52Z</cp:lastPrinted>
  <dcterms:created xsi:type="dcterms:W3CDTF">2020-01-07T15:41:27Z</dcterms:created>
  <dcterms:modified xsi:type="dcterms:W3CDTF">2026-02-24T18:44:31Z</dcterms:modified>
</cp:coreProperties>
</file>