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8" r:id="rId2"/>
    <p:sldId id="259" r:id="rId3"/>
  </p:sldIdLst>
  <p:sldSz cx="12192000" cy="6858000"/>
  <p:notesSz cx="6797675" cy="9982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9503" autoAdjust="0"/>
    <p:restoredTop sz="86297"/>
  </p:normalViewPr>
  <p:slideViewPr>
    <p:cSldViewPr snapToGrid="0">
      <p:cViewPr>
        <p:scale>
          <a:sx n="58" d="100"/>
          <a:sy n="58" d="100"/>
        </p:scale>
        <p:origin x="174" y="4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5000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2C88E9-2FBE-FA44-932C-9ECF7ABC3180}" type="datetimeFigureOut">
              <a:rPr lang="en-US" smtClean="0"/>
              <a:t>1/4/2026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4813" y="1247775"/>
            <a:ext cx="5988050" cy="3368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803775"/>
            <a:ext cx="5438775" cy="39306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82138"/>
            <a:ext cx="2946400" cy="500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82138"/>
            <a:ext cx="2946400" cy="5000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440670-F278-3647-ACE1-435A67433C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3544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440670-F278-3647-ACE1-435A67433C4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35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04/01/2026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911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04/01/2026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854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04/01/2026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7960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04/01/2026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112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04/01/2026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0685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04/01/2026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549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04/01/2026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7474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04/01/2026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4340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04/01/2026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436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04/01/2026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29367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065219-FB7A-42A8-B3F5-8E8FD1D039D9}" type="datetimeFigureOut">
              <a:rPr lang="en-GB" smtClean="0"/>
              <a:t>04/01/2026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391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065219-FB7A-42A8-B3F5-8E8FD1D039D9}" type="datetimeFigureOut">
              <a:rPr lang="en-GB" smtClean="0"/>
              <a:t>04/01/2026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7E25E-7DF2-4D01-9C9E-A51890C826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003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image" Target="../media/image8.png"/><Relationship Id="rId3" Type="http://schemas.openxmlformats.org/officeDocument/2006/relationships/hyperlink" Target="https://www.google.com/imgres?imgurl=https://cdn.shopify.com/s/files/1/0028/5468/2689/collections/zog-hero_1024x1024.gif?v%3D1566400144&amp;imgrefurl=https://gruffaloshop.com/collections/zog&amp;docid=kW-CLRwkDTADVM&amp;tbnid=tWFUtVxURrT6NM:&amp;vet=10ahUKEwjuiO79qPTmAhWLT8AKHfb1CqQQMwhkKAowCg..i&amp;w=750&amp;h=720&amp;bih=655&amp;biw=1366&amp;q=Zog&amp;ved=0ahUKEwjuiO79qPTmAhWLT8AKHfb1CqQQMwhkKAowCg&amp;iact=mrc&amp;uact=8" TargetMode="External"/><Relationship Id="rId7" Type="http://schemas.openxmlformats.org/officeDocument/2006/relationships/image" Target="../media/image2.jpeg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11" Type="http://schemas.openxmlformats.org/officeDocument/2006/relationships/image" Target="../media/image6.png"/><Relationship Id="rId5" Type="http://schemas.openxmlformats.org/officeDocument/2006/relationships/hyperlink" Target="https://www.google.com/imgres?imgurl=http://the8percent.com/wp-content/uploads/2016/05/Florence-Nightingale.jpg&amp;imgrefurl=http://the8percent.com/florence-nightingale-ministering-angel/&amp;docid=7pL1efqX4IcA-M&amp;tbnid=qO29jcbmjvZccM:&amp;vet=10ahUKEwjNgcaGqvTmAhXTnVwKHWVqCpgQMwhvKAcwBw..i&amp;w=1038&amp;h=539&amp;bih=655&amp;biw=1366&amp;q=Florence%20Nightingale&amp;ved=0ahUKEwjNgcaGqvTmAhXTnVwKHWVqCpgQMwhvKAcwBw&amp;iact=mrc&amp;uact=8" TargetMode="External"/><Relationship Id="rId15" Type="http://schemas.openxmlformats.org/officeDocument/2006/relationships/image" Target="../media/image10.png"/><Relationship Id="rId10" Type="http://schemas.openxmlformats.org/officeDocument/2006/relationships/image" Target="../media/image5.png"/><Relationship Id="rId4" Type="http://schemas.openxmlformats.org/officeDocument/2006/relationships/hyperlink" Target="https://www.google.com/imgres?imgurl=https://i.guim.co.uk/img/media/3793fa703d30c8f565b0306ca4556903d5249146/0_0_3548_2997/master/3548.jpg?width%3D300%26quality%3D85%26auto%3Dformat%26fit%3Dmax%26s%3Dfe97a665db20e5fc5bf1bf694e7075c2&amp;imgrefurl=https://www.theguardian.com/books/gallery/2016/sep/08/the-creation-of-zog-by-axel-scheffler-in-pictures&amp;docid=NiAqvHry6Y-O4M&amp;tbnid=TpfwkOt04-23nM:&amp;vet=10ahUKEwjuiO79qPTmAhWLT8AKHfb1CqQQMwh1KBIwEg..i&amp;w=300&amp;h=253&amp;bih=655&amp;biw=1366&amp;q=Zog&amp;ved=0ahUKEwjuiO79qPTmAhWLT8AKHfb1CqQQMwh1KBIwEg&amp;iact=mrc&amp;uact=8" TargetMode="External"/><Relationship Id="rId9" Type="http://schemas.openxmlformats.org/officeDocument/2006/relationships/image" Target="../media/image4.png"/><Relationship Id="rId1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Image result for images of zog by julia donaldson"/>
          <p:cNvSpPr>
            <a:spLocks noChangeAspect="1" noChangeArrowheads="1"/>
          </p:cNvSpPr>
          <p:nvPr/>
        </p:nvSpPr>
        <p:spPr bwMode="auto">
          <a:xfrm>
            <a:off x="63500" y="-136525"/>
            <a:ext cx="215265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AutoShape 3" descr="Image result for Zog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92075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AutoShape 5" descr="Image result for Zog">
            <a:hlinkClick r:id="rId4"/>
          </p:cNvPr>
          <p:cNvSpPr>
            <a:spLocks noChangeAspect="1" noChangeArrowheads="1"/>
          </p:cNvSpPr>
          <p:nvPr/>
        </p:nvSpPr>
        <p:spPr bwMode="auto">
          <a:xfrm>
            <a:off x="244475" y="232239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7" descr="Image result for Florence Nightingale">
            <a:hlinkClick r:id="rId5"/>
          </p:cNvPr>
          <p:cNvSpPr>
            <a:spLocks noChangeAspect="1" noChangeArrowheads="1"/>
          </p:cNvSpPr>
          <p:nvPr/>
        </p:nvSpPr>
        <p:spPr bwMode="auto">
          <a:xfrm>
            <a:off x="396875" y="3048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F649E2-C531-2D52-F964-C6191FB64497}"/>
              </a:ext>
            </a:extLst>
          </p:cNvPr>
          <p:cNvSpPr txBox="1"/>
          <p:nvPr/>
        </p:nvSpPr>
        <p:spPr>
          <a:xfrm>
            <a:off x="3322756" y="139114"/>
            <a:ext cx="610222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effectLst/>
                <a:latin typeface="Bradley Hand ITC" panose="03070402050302030203" pitchFamily="66" charset="0"/>
              </a:rPr>
              <a:t>How can I keep mysel</a:t>
            </a:r>
            <a:r>
              <a:rPr lang="en-GB" sz="3200" b="1" dirty="0">
                <a:latin typeface="Bradley Hand ITC" panose="03070402050302030203" pitchFamily="66" charset="0"/>
              </a:rPr>
              <a:t>f healthy</a:t>
            </a:r>
            <a:r>
              <a:rPr lang="en-GB" dirty="0">
                <a:latin typeface="Chalkboard SE" panose="03050602040202020205" pitchFamily="66" charset="77"/>
              </a:rPr>
              <a:t>?</a:t>
            </a:r>
            <a:endParaRPr lang="en-GB" sz="1800" dirty="0">
              <a:effectLst/>
              <a:latin typeface="Chalkboard SE" panose="03050602040202020205" pitchFamily="66" charset="77"/>
            </a:endParaRPr>
          </a:p>
          <a:p>
            <a:pPr algn="ctr"/>
            <a:r>
              <a:rPr lang="en-GB" dirty="0">
                <a:latin typeface="Chalkboard SE" panose="03050602040202020205" pitchFamily="66" charset="77"/>
              </a:rPr>
              <a:t>Y2 Spring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D4BD05-D37C-54B9-E0B0-E6121D3C4EA9}"/>
              </a:ext>
            </a:extLst>
          </p:cNvPr>
          <p:cNvSpPr txBox="1"/>
          <p:nvPr/>
        </p:nvSpPr>
        <p:spPr>
          <a:xfrm>
            <a:off x="20965" y="82764"/>
            <a:ext cx="3777214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/>
              <a:t>English </a:t>
            </a:r>
          </a:p>
          <a:p>
            <a:r>
              <a:rPr lang="en-GB" sz="1400" b="1" dirty="0"/>
              <a:t>(Writing)</a:t>
            </a:r>
            <a:br>
              <a:rPr lang="en-GB" sz="1400" b="1" dirty="0"/>
            </a:br>
            <a:br>
              <a:rPr lang="en-GB" sz="1400" dirty="0"/>
            </a:br>
            <a:r>
              <a:rPr lang="en-GB" sz="1400" u="sng" dirty="0"/>
              <a:t>Fiction – </a:t>
            </a:r>
          </a:p>
          <a:p>
            <a:r>
              <a:rPr lang="en-GB" sz="1400" dirty="0"/>
              <a:t>Drama, hot seating, story maps</a:t>
            </a:r>
          </a:p>
          <a:p>
            <a:r>
              <a:rPr lang="en-GB" sz="1400" dirty="0"/>
              <a:t>Character descriptions</a:t>
            </a:r>
          </a:p>
          <a:p>
            <a:r>
              <a:rPr lang="en-GB" sz="1400" dirty="0"/>
              <a:t>Retelling story</a:t>
            </a:r>
          </a:p>
          <a:p>
            <a:r>
              <a:rPr lang="en-GB" sz="1400" dirty="0"/>
              <a:t>Using adjectives, conjunctions, verbs, adverbs and appropriate punctuation.</a:t>
            </a:r>
          </a:p>
          <a:p>
            <a:r>
              <a:rPr lang="en-GB" sz="1400" u="sng" dirty="0"/>
              <a:t>Non-fiction writing – Mary Seacole</a:t>
            </a:r>
          </a:p>
          <a:p>
            <a:r>
              <a:rPr lang="en-GB" sz="1400" dirty="0"/>
              <a:t>Features of non-fiction books</a:t>
            </a:r>
          </a:p>
          <a:p>
            <a:r>
              <a:rPr lang="en-GB" sz="1400" dirty="0"/>
              <a:t>Diary writing </a:t>
            </a:r>
          </a:p>
          <a:p>
            <a:br>
              <a:rPr lang="en-GB" sz="1400" dirty="0"/>
            </a:br>
            <a:r>
              <a:rPr lang="en-GB" sz="1400" b="1" dirty="0"/>
              <a:t>Spellings;</a:t>
            </a:r>
          </a:p>
          <a:p>
            <a:r>
              <a:rPr lang="en-GB" sz="1400" dirty="0"/>
              <a:t>We will be using both Essential spelling and Little Wandle to help us spell words.</a:t>
            </a:r>
          </a:p>
          <a:p>
            <a:endParaRPr lang="en-GB" sz="1400" b="1" dirty="0"/>
          </a:p>
          <a:p>
            <a:endParaRPr lang="en-GB" sz="1400" b="1" dirty="0"/>
          </a:p>
          <a:p>
            <a:endParaRPr lang="en-GB" sz="1400" b="1" dirty="0"/>
          </a:p>
          <a:p>
            <a:endParaRPr lang="en-GB" sz="1400" dirty="0"/>
          </a:p>
          <a:p>
            <a:br>
              <a:rPr lang="en-GB" sz="1400" dirty="0"/>
            </a:br>
            <a:endParaRPr lang="en-GB" sz="1400" b="1" dirty="0"/>
          </a:p>
          <a:p>
            <a:endParaRPr lang="en-GB" sz="1400" dirty="0">
              <a:effectLst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002E438-6EDC-2FBE-C71F-2B17BFB7EE35}"/>
              </a:ext>
            </a:extLst>
          </p:cNvPr>
          <p:cNvSpPr txBox="1"/>
          <p:nvPr/>
        </p:nvSpPr>
        <p:spPr>
          <a:xfrm>
            <a:off x="8848964" y="3359949"/>
            <a:ext cx="3252499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b="1" dirty="0">
                <a:effectLst/>
                <a:latin typeface="Calibri" panose="020F0502020204030204" pitchFamily="34" charset="0"/>
              </a:rPr>
              <a:t>Science –</a:t>
            </a:r>
            <a:r>
              <a:rPr lang="en-GB" sz="1400" b="1" dirty="0">
                <a:latin typeface="Calibri" panose="020F0502020204030204" pitchFamily="34" charset="0"/>
              </a:rPr>
              <a:t> </a:t>
            </a:r>
            <a:r>
              <a:rPr lang="en-GB" sz="1400" b="1" dirty="0">
                <a:latin typeface="Corbel" panose="020B0503020204020204" pitchFamily="34" charset="0"/>
              </a:rPr>
              <a:t>Staying healthy</a:t>
            </a:r>
          </a:p>
          <a:p>
            <a:pPr algn="r"/>
            <a:r>
              <a:rPr lang="en-GB" sz="1400" dirty="0">
                <a:latin typeface="Corbel" panose="020B0503020204020204" pitchFamily="34" charset="0"/>
              </a:rPr>
              <a:t>The importance of exercise, healthy eating and hygiene</a:t>
            </a:r>
          </a:p>
          <a:p>
            <a:pPr algn="r"/>
            <a:endParaRPr lang="en-GB" sz="1400" dirty="0"/>
          </a:p>
          <a:p>
            <a:r>
              <a:rPr lang="en-GB" sz="1400" b="1" dirty="0">
                <a:effectLst/>
                <a:latin typeface="Calibri" panose="020F0502020204030204" pitchFamily="34" charset="0"/>
              </a:rPr>
              <a:t> </a:t>
            </a:r>
            <a:endParaRPr lang="en-GB" sz="1400" dirty="0">
              <a:effectLst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3BB85D7-D83F-3BEF-A00A-974CDEE385F7}"/>
              </a:ext>
            </a:extLst>
          </p:cNvPr>
          <p:cNvSpPr txBox="1"/>
          <p:nvPr/>
        </p:nvSpPr>
        <p:spPr>
          <a:xfrm>
            <a:off x="9747092" y="2394067"/>
            <a:ext cx="23230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b="1" dirty="0">
                <a:effectLst/>
                <a:latin typeface="Calibri" panose="020F0502020204030204" pitchFamily="34" charset="0"/>
              </a:rPr>
              <a:t>Computing – Digital </a:t>
            </a:r>
            <a:r>
              <a:rPr lang="en-GB" sz="1400" b="1" dirty="0">
                <a:latin typeface="Calibri" panose="020F0502020204030204" pitchFamily="34" charset="0"/>
              </a:rPr>
              <a:t>music</a:t>
            </a:r>
            <a:endParaRPr lang="en-GB" sz="1400" b="1" dirty="0">
              <a:effectLst/>
              <a:latin typeface="Calibri" panose="020F0502020204030204" pitchFamily="34" charset="0"/>
            </a:endParaRPr>
          </a:p>
          <a:p>
            <a:pPr algn="r"/>
            <a:r>
              <a:rPr lang="en-GB" sz="1400" dirty="0">
                <a:latin typeface="Calibri" panose="020F0502020204030204" pitchFamily="34" charset="0"/>
              </a:rPr>
              <a:t>Create music using  software</a:t>
            </a:r>
            <a:r>
              <a:rPr lang="en-GB" sz="1400" b="1" dirty="0"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FE01CEC-345B-D9A9-CA2A-BBC14ED3FA29}"/>
              </a:ext>
            </a:extLst>
          </p:cNvPr>
          <p:cNvSpPr txBox="1"/>
          <p:nvPr/>
        </p:nvSpPr>
        <p:spPr>
          <a:xfrm>
            <a:off x="3221126" y="5035064"/>
            <a:ext cx="2674936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History – Nurturing Nurses</a:t>
            </a:r>
          </a:p>
          <a:p>
            <a:r>
              <a:rPr lang="en-GB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Florence Nightingale, Mary Seacole and Edith Cavell</a:t>
            </a:r>
          </a:p>
          <a:p>
            <a:endParaRPr lang="en-GB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400" b="1" dirty="0">
              <a:effectLst/>
              <a:latin typeface="Corbel" panose="020B0503020204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071DC62-AB8D-DBFF-DEF4-A21573AA95BF}"/>
              </a:ext>
            </a:extLst>
          </p:cNvPr>
          <p:cNvSpPr txBox="1"/>
          <p:nvPr/>
        </p:nvSpPr>
        <p:spPr>
          <a:xfrm>
            <a:off x="139089" y="5214370"/>
            <a:ext cx="315813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effectLst/>
                <a:latin typeface="Calibri" panose="020F0502020204030204" pitchFamily="34" charset="0"/>
              </a:rPr>
              <a:t>Maths</a:t>
            </a:r>
            <a:endParaRPr lang="en-GB" sz="1400" dirty="0">
              <a:latin typeface="Calibri" panose="020F0502020204030204" pitchFamily="34" charset="0"/>
            </a:endParaRPr>
          </a:p>
          <a:p>
            <a:r>
              <a:rPr lang="en-GB" sz="1400" dirty="0">
                <a:latin typeface="Calibri" panose="020F0502020204030204" pitchFamily="34" charset="0"/>
              </a:rPr>
              <a:t>Money</a:t>
            </a:r>
          </a:p>
          <a:p>
            <a:r>
              <a:rPr lang="en-GB" sz="1400" dirty="0">
                <a:latin typeface="Calibri" panose="020F0502020204030204" pitchFamily="34" charset="0"/>
              </a:rPr>
              <a:t>Multiplication and Division</a:t>
            </a:r>
          </a:p>
          <a:p>
            <a:endParaRPr lang="en-GB" sz="1400" dirty="0">
              <a:latin typeface="Calibri" panose="020F0502020204030204" pitchFamily="34" charset="0"/>
            </a:endParaRPr>
          </a:p>
          <a:p>
            <a:endParaRPr lang="en-GB" sz="1400" dirty="0">
              <a:latin typeface="Calibri" panose="020F0502020204030204" pitchFamily="34" charset="0"/>
            </a:endParaRPr>
          </a:p>
          <a:p>
            <a:endParaRPr lang="en-GB" sz="1400" dirty="0">
              <a:latin typeface="Calibri" panose="020F050202020403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DA8776E-44AB-EB62-9689-1DE701CCBCF8}"/>
              </a:ext>
            </a:extLst>
          </p:cNvPr>
          <p:cNvSpPr txBox="1"/>
          <p:nvPr/>
        </p:nvSpPr>
        <p:spPr>
          <a:xfrm>
            <a:off x="5968552" y="5429815"/>
            <a:ext cx="26749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effectLst/>
                <a:latin typeface="Calibri" panose="020F0502020204030204" pitchFamily="34" charset="0"/>
              </a:rPr>
              <a:t>PE </a:t>
            </a:r>
            <a:r>
              <a:rPr lang="en-GB" sz="1400" b="1" dirty="0"/>
              <a:t>- </a:t>
            </a:r>
            <a:r>
              <a:rPr lang="en-GB" sz="1400" b="1" dirty="0">
                <a:effectLst/>
                <a:latin typeface="Calibri" panose="020F0502020204030204" pitchFamily="34" charset="0"/>
              </a:rPr>
              <a:t>Atlas Sports</a:t>
            </a:r>
            <a:endParaRPr lang="en-GB" dirty="0"/>
          </a:p>
          <a:p>
            <a:r>
              <a:rPr lang="en-GB" sz="1400" dirty="0"/>
              <a:t>Gymnastics</a:t>
            </a:r>
          </a:p>
          <a:p>
            <a:endParaRPr lang="en-GB" sz="1400" b="1" dirty="0">
              <a:latin typeface="Calibri" panose="020F0502020204030204" pitchFamily="34" charset="0"/>
            </a:endParaRPr>
          </a:p>
          <a:p>
            <a:endParaRPr lang="en-GB" sz="1400" dirty="0">
              <a:effectLst/>
              <a:latin typeface="Calibri" panose="020F050202020403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9DECC66-335B-900E-CBE7-8BD36AFAE31B}"/>
              </a:ext>
            </a:extLst>
          </p:cNvPr>
          <p:cNvSpPr txBox="1"/>
          <p:nvPr/>
        </p:nvSpPr>
        <p:spPr>
          <a:xfrm>
            <a:off x="7399031" y="4360794"/>
            <a:ext cx="187527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b="1" dirty="0"/>
              <a:t>Music – </a:t>
            </a:r>
          </a:p>
          <a:p>
            <a:pPr algn="r"/>
            <a:r>
              <a:rPr lang="en-US" sz="1400" dirty="0"/>
              <a:t>Listen to and describe music linked to weather</a:t>
            </a:r>
          </a:p>
          <a:p>
            <a:pPr algn="r"/>
            <a:r>
              <a:rPr lang="en-GB" sz="1400" dirty="0">
                <a:effectLst/>
                <a:latin typeface="Corbel" panose="020B05030202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4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8085DC6-5962-C0FF-BA75-8456DD9E2438}"/>
              </a:ext>
            </a:extLst>
          </p:cNvPr>
          <p:cNvSpPr txBox="1"/>
          <p:nvPr/>
        </p:nvSpPr>
        <p:spPr>
          <a:xfrm>
            <a:off x="3322756" y="2787144"/>
            <a:ext cx="6111550" cy="1046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dirty="0">
                <a:solidFill>
                  <a:srgbClr val="FF0000"/>
                </a:solidFill>
                <a:effectLst/>
                <a:latin typeface="Bradley Hand ITC" panose="03070402050302030203" pitchFamily="66" charset="77"/>
              </a:rPr>
              <a:t>Trusting in God together, we live, learn and grow. </a:t>
            </a:r>
            <a:endParaRPr lang="en-GB" dirty="0">
              <a:effectLst/>
              <a:latin typeface="Bradley Hand ITC" panose="03070402050302030203" pitchFamily="66" charset="77"/>
            </a:endParaRPr>
          </a:p>
          <a:p>
            <a:pPr algn="ctr"/>
            <a:endParaRPr lang="en-GB" dirty="0">
              <a:effectLst/>
            </a:endParaRPr>
          </a:p>
          <a:p>
            <a:pPr algn="ctr"/>
            <a:r>
              <a:rPr lang="en-GB" sz="2400" dirty="0">
                <a:effectLst/>
                <a:latin typeface="Gigi" pitchFamily="82" charset="77"/>
              </a:rPr>
              <a:t>Our value is </a:t>
            </a:r>
            <a:r>
              <a:rPr lang="en-GB" sz="2400" dirty="0">
                <a:latin typeface="Gigi" pitchFamily="82" charset="77"/>
              </a:rPr>
              <a:t>“</a:t>
            </a:r>
            <a:r>
              <a:rPr lang="en-GB" sz="2400" dirty="0" err="1">
                <a:latin typeface="Gigi" pitchFamily="82" charset="77"/>
              </a:rPr>
              <a:t>perseverence</a:t>
            </a:r>
            <a:r>
              <a:rPr lang="en-GB" sz="2400" dirty="0">
                <a:effectLst/>
                <a:latin typeface="Gigi" pitchFamily="82" charset="77"/>
              </a:rPr>
              <a:t>” </a:t>
            </a:r>
            <a:endParaRPr lang="en-GB" dirty="0">
              <a:effectLst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1087E58-3047-A57B-6BEA-C3052F22EB58}"/>
              </a:ext>
            </a:extLst>
          </p:cNvPr>
          <p:cNvSpPr txBox="1"/>
          <p:nvPr/>
        </p:nvSpPr>
        <p:spPr>
          <a:xfrm>
            <a:off x="90537" y="3681164"/>
            <a:ext cx="278052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/>
              <a:t>(Reading)</a:t>
            </a:r>
          </a:p>
          <a:p>
            <a:br>
              <a:rPr lang="en-GB" sz="1400" dirty="0"/>
            </a:br>
            <a:r>
              <a:rPr lang="en-GB" sz="1400" dirty="0"/>
              <a:t>Whole class guided reading – The Owl who was afraid of the dark</a:t>
            </a:r>
            <a:br>
              <a:rPr lang="en-GB" sz="1400" dirty="0"/>
            </a:br>
            <a:r>
              <a:rPr lang="en-GB" sz="1400" dirty="0"/>
              <a:t>Individual reading </a:t>
            </a:r>
            <a:endParaRPr lang="en-US" sz="1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243949-AC06-06E7-AD41-3B7A15EA7F11}"/>
              </a:ext>
            </a:extLst>
          </p:cNvPr>
          <p:cNvSpPr txBox="1"/>
          <p:nvPr/>
        </p:nvSpPr>
        <p:spPr>
          <a:xfrm>
            <a:off x="3376544" y="4173322"/>
            <a:ext cx="278052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effectLst/>
              </a:rPr>
              <a:t>RE – </a:t>
            </a:r>
            <a:r>
              <a:rPr lang="en-GB" sz="1400" b="1" dirty="0">
                <a:effectLst/>
                <a:latin typeface="Corbel" panose="020B0503020204020204" pitchFamily="34" charset="0"/>
              </a:rPr>
              <a:t>Being special</a:t>
            </a:r>
          </a:p>
          <a:p>
            <a:r>
              <a:rPr lang="en-GB" sz="1400" dirty="0">
                <a:latin typeface="Corbel" panose="020B0503020204020204" pitchFamily="34" charset="0"/>
              </a:rPr>
              <a:t>Where do we belong? Who is a Muslim and how do they live?</a:t>
            </a:r>
            <a:endParaRPr lang="en-GB" sz="1400" dirty="0"/>
          </a:p>
        </p:txBody>
      </p:sp>
      <p:pic>
        <p:nvPicPr>
          <p:cNvPr id="2052" name="Picture 4" descr="Harold the Giraffe – Keeping in Touch – Park Gate Primary School">
            <a:extLst>
              <a:ext uri="{FF2B5EF4-FFF2-40B4-BE49-F238E27FC236}">
                <a16:creationId xmlns:a16="http://schemas.microsoft.com/office/drawing/2014/main" id="{0AFC3D58-7427-7719-E777-A0E4621645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5168" y="5786007"/>
            <a:ext cx="967448" cy="837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omputer | History, Parts, Networking, Operating Systems, &amp; Facts |  Britannica">
            <a:extLst>
              <a:ext uri="{FF2B5EF4-FFF2-40B4-BE49-F238E27FC236}">
                <a16:creationId xmlns:a16="http://schemas.microsoft.com/office/drawing/2014/main" id="{34CDD9DC-4A1B-50F4-0D9C-D2C2C799C9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7587" y="2877290"/>
            <a:ext cx="1007404" cy="689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123maths">
            <a:extLst>
              <a:ext uri="{FF2B5EF4-FFF2-40B4-BE49-F238E27FC236}">
                <a16:creationId xmlns:a16="http://schemas.microsoft.com/office/drawing/2014/main" id="{6F579C8E-83D6-0B49-0F38-66F6D316A6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1" y="5213064"/>
            <a:ext cx="1172711" cy="542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Letters and Sounds | A complete Phonics resource to support children">
            <a:extLst>
              <a:ext uri="{FF2B5EF4-FFF2-40B4-BE49-F238E27FC236}">
                <a16:creationId xmlns:a16="http://schemas.microsoft.com/office/drawing/2014/main" id="{FA30FA0D-8BDF-F6E2-4EFF-18065083B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1801" y="2466700"/>
            <a:ext cx="635424" cy="635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22A1451-8251-3602-F41C-FA8753A3C08E}"/>
              </a:ext>
            </a:extLst>
          </p:cNvPr>
          <p:cNvSpPr txBox="1"/>
          <p:nvPr/>
        </p:nvSpPr>
        <p:spPr>
          <a:xfrm>
            <a:off x="9953409" y="5214372"/>
            <a:ext cx="213501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b="1" dirty="0">
                <a:effectLst/>
              </a:rPr>
              <a:t>PSHE – SCARF </a:t>
            </a:r>
          </a:p>
          <a:p>
            <a:pPr algn="r"/>
            <a:r>
              <a:rPr lang="en-GB" sz="1400" dirty="0">
                <a:effectLst/>
              </a:rPr>
              <a:t>“</a:t>
            </a:r>
            <a:r>
              <a:rPr lang="en-GB" sz="1400" dirty="0"/>
              <a:t>Staying Safe”</a:t>
            </a:r>
          </a:p>
          <a:p>
            <a:pPr algn="r"/>
            <a:endParaRPr lang="en-GB" sz="1400" dirty="0">
              <a:effectLst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1A4C7BF-A216-30BA-26F6-4B133B1E9729}"/>
              </a:ext>
            </a:extLst>
          </p:cNvPr>
          <p:cNvSpPr txBox="1"/>
          <p:nvPr/>
        </p:nvSpPr>
        <p:spPr>
          <a:xfrm>
            <a:off x="9526524" y="262224"/>
            <a:ext cx="276416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 </a:t>
            </a:r>
          </a:p>
          <a:p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3D clay sculptures</a:t>
            </a:r>
          </a:p>
          <a:p>
            <a:r>
              <a:rPr lang="en-GB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Water colour painting Chinese dragons</a:t>
            </a:r>
          </a:p>
          <a:p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1BC00AB-DB9E-9EEE-F4AB-C485C7BF006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05449" y="5889733"/>
            <a:ext cx="1631983" cy="82915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7EB6B84-893C-8A9D-A3C8-90F254CE683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75360" y="4093815"/>
            <a:ext cx="1390844" cy="46679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33B18F3-E3C1-6EC9-C4E3-391C1C3ED56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96875" y="6166883"/>
            <a:ext cx="895475" cy="51442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7A767B2-EBB0-B515-D98A-26E7FF9ECAD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55963" y="4173321"/>
            <a:ext cx="1482062" cy="112058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E8F1A5B9-6A7D-5615-9752-35CA6D167589}"/>
              </a:ext>
            </a:extLst>
          </p:cNvPr>
          <p:cNvSpPr txBox="1"/>
          <p:nvPr/>
        </p:nvSpPr>
        <p:spPr>
          <a:xfrm>
            <a:off x="5968552" y="785445"/>
            <a:ext cx="1990988" cy="16619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CAD697D7-FE84-A9BA-84CC-22E8A2E718D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51193" y="826544"/>
            <a:ext cx="1657581" cy="166710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F4849BD3-67FD-8754-C53E-A659A695CD6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75812" y="5359850"/>
            <a:ext cx="2305372" cy="134321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BC743E7-C308-B7A5-FE22-ABC3F661FB1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747092" y="1217492"/>
            <a:ext cx="2201310" cy="1217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194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A4145-4D77-78A2-53FB-424824E16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097" y="1457106"/>
            <a:ext cx="5630694" cy="1325563"/>
          </a:xfrm>
        </p:spPr>
        <p:txBody>
          <a:bodyPr>
            <a:noAutofit/>
          </a:bodyPr>
          <a:lstStyle/>
          <a:p>
            <a:r>
              <a:rPr lang="en-GB" sz="1400" b="1" dirty="0">
                <a:latin typeface="+mn-lt"/>
              </a:rPr>
              <a:t>Number - multiplication and division</a:t>
            </a:r>
            <a:br>
              <a:rPr lang="en-GB" sz="1400" b="1" dirty="0">
                <a:latin typeface="+mn-lt"/>
              </a:rPr>
            </a:br>
            <a:r>
              <a:rPr lang="en-GB" sz="1400" dirty="0">
                <a:latin typeface="+mn-lt"/>
              </a:rPr>
              <a:t>Pupils should be taught to:</a:t>
            </a:r>
            <a:br>
              <a:rPr lang="en-GB" sz="1400" dirty="0">
                <a:latin typeface="+mn-lt"/>
              </a:rPr>
            </a:br>
            <a:r>
              <a:rPr lang="en-GB" sz="1400" dirty="0">
                <a:latin typeface="+mn-lt"/>
              </a:rPr>
              <a:t>recall and use multiplication and division facts for the 2, 5 and 10 multiplication tables, including recognising odd and even numbers</a:t>
            </a:r>
            <a:br>
              <a:rPr lang="en-GB" sz="1400" dirty="0">
                <a:latin typeface="+mn-lt"/>
              </a:rPr>
            </a:br>
            <a:r>
              <a:rPr lang="en-GB" sz="1400" dirty="0">
                <a:latin typeface="+mn-lt"/>
              </a:rPr>
              <a:t>calculate mathematical statements for multiplication and division within the multiplication tables and write them using the multiplication (×), division (÷) and equals (=) signs</a:t>
            </a:r>
            <a:br>
              <a:rPr lang="en-GB" sz="1400" dirty="0">
                <a:latin typeface="+mn-lt"/>
              </a:rPr>
            </a:br>
            <a:r>
              <a:rPr lang="en-GB" sz="1400" dirty="0">
                <a:latin typeface="+mn-lt"/>
              </a:rPr>
              <a:t>show that multiplication of 2 numbers can be done in any order (commutative) and division of 1 number by another cannot</a:t>
            </a:r>
            <a:br>
              <a:rPr lang="en-GB" sz="1400" dirty="0">
                <a:latin typeface="+mn-lt"/>
              </a:rPr>
            </a:br>
            <a:r>
              <a:rPr lang="en-GB" sz="1400" dirty="0">
                <a:latin typeface="+mn-lt"/>
              </a:rPr>
              <a:t>solve problems involving multiplication and division, using materials, arrays, repeated addition, mental methods, and multiplication and division facts, including problems in contexts</a:t>
            </a:r>
            <a:br>
              <a:rPr lang="en-GB" sz="1400" dirty="0">
                <a:latin typeface="+mn-lt"/>
              </a:rPr>
            </a:br>
            <a:r>
              <a:rPr lang="en-GB" sz="1400" b="1" dirty="0">
                <a:latin typeface="+mn-lt"/>
              </a:rPr>
              <a:t>Measurement - Money</a:t>
            </a:r>
            <a:br>
              <a:rPr lang="en-GB" sz="1400" dirty="0">
                <a:latin typeface="+mn-lt"/>
              </a:rPr>
            </a:br>
            <a:r>
              <a:rPr lang="en-GB" sz="1400" dirty="0">
                <a:latin typeface="+mn-lt"/>
              </a:rPr>
              <a:t>recognise and use symbols for pounds (£) and pence (p); combine amounts to make a particular value</a:t>
            </a:r>
            <a:br>
              <a:rPr lang="en-GB" sz="1400" dirty="0">
                <a:latin typeface="+mn-lt"/>
              </a:rPr>
            </a:br>
            <a:r>
              <a:rPr lang="en-GB" sz="1400" dirty="0">
                <a:latin typeface="+mn-lt"/>
              </a:rPr>
              <a:t>find different combinations of coins that equal the same amounts of money</a:t>
            </a:r>
            <a:br>
              <a:rPr lang="en-GB" sz="1400" dirty="0">
                <a:latin typeface="+mn-lt"/>
              </a:rPr>
            </a:br>
            <a:r>
              <a:rPr lang="en-GB" sz="1400" dirty="0">
                <a:latin typeface="+mn-lt"/>
              </a:rPr>
              <a:t>solve simple problems in a practical context involving addition and subtraction of money of the same unit, including giving change</a:t>
            </a:r>
            <a:br>
              <a:rPr lang="en-GB" dirty="0"/>
            </a:br>
            <a:endParaRPr lang="en-GB" sz="1400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99140-8C9E-BACA-8FC0-611B847910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829" y="4633400"/>
            <a:ext cx="5513962" cy="283144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F13BC1-978B-177A-4388-FE41C4DF423D}"/>
              </a:ext>
            </a:extLst>
          </p:cNvPr>
          <p:cNvSpPr txBox="1"/>
          <p:nvPr/>
        </p:nvSpPr>
        <p:spPr>
          <a:xfrm>
            <a:off x="5922523" y="1874728"/>
            <a:ext cx="5977648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Science:</a:t>
            </a:r>
          </a:p>
          <a:p>
            <a:r>
              <a:rPr lang="en-GB" sz="1400" dirty="0"/>
              <a:t>describe the importance for humans of exercise, eating the right amounts of different types of food, and hygiene</a:t>
            </a:r>
          </a:p>
          <a:p>
            <a:r>
              <a:rPr lang="en-GB" sz="1400" b="1" dirty="0"/>
              <a:t>Working scientifically</a:t>
            </a:r>
          </a:p>
          <a:p>
            <a:r>
              <a:rPr lang="en-GB" sz="1400" dirty="0"/>
              <a:t>asking simple questions and recognising that they can be answered in different ways</a:t>
            </a:r>
          </a:p>
          <a:p>
            <a:r>
              <a:rPr lang="en-GB" sz="1400" dirty="0"/>
              <a:t>observing closely, using simple equipment</a:t>
            </a:r>
          </a:p>
          <a:p>
            <a:r>
              <a:rPr lang="en-GB" sz="1400" dirty="0"/>
              <a:t>performing simple tests</a:t>
            </a:r>
          </a:p>
          <a:p>
            <a:r>
              <a:rPr lang="en-GB" sz="1400" dirty="0"/>
              <a:t>identifying and classifying</a:t>
            </a:r>
          </a:p>
          <a:p>
            <a:r>
              <a:rPr lang="en-GB" sz="1400" dirty="0"/>
              <a:t>using their observations and ideas to suggest answers to questions</a:t>
            </a:r>
          </a:p>
          <a:p>
            <a:r>
              <a:rPr lang="en-GB" sz="1400" dirty="0"/>
              <a:t>gathering and recording data to help in answering questions</a:t>
            </a:r>
          </a:p>
          <a:p>
            <a:endParaRPr lang="en-GB" sz="1400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585C89B-416F-8041-8B7C-877CBF8F7107}"/>
              </a:ext>
            </a:extLst>
          </p:cNvPr>
          <p:cNvSpPr txBox="1"/>
          <p:nvPr/>
        </p:nvSpPr>
        <p:spPr>
          <a:xfrm>
            <a:off x="5922523" y="120163"/>
            <a:ext cx="609437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History – </a:t>
            </a:r>
          </a:p>
          <a:p>
            <a:r>
              <a:rPr lang="en-GB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Pupils should be taught about:</a:t>
            </a:r>
          </a:p>
          <a:p>
            <a:r>
              <a:rPr lang="en-GB" sz="1400" dirty="0"/>
              <a:t>the lives of significant individuals in the past who have contributed to national and international achievements. Some should be used to compare aspects of life in different periods [for example, Elizabeth I and Queen Victoria, Christopher Columbus and Neil Armstrong, William Caxton and Tim Berners-Lee, Pieter Bruegel the Elder and LS Lowry, Rosa Parks and Emily Davison, Mary Seacole and/or Florence Nightingale and Edith Cavell]</a:t>
            </a:r>
            <a:endParaRPr lang="en-GB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EB0EEB-C209-55BD-ACB8-836B5484AC04}"/>
              </a:ext>
            </a:extLst>
          </p:cNvPr>
          <p:cNvSpPr txBox="1"/>
          <p:nvPr/>
        </p:nvSpPr>
        <p:spPr>
          <a:xfrm>
            <a:off x="5918027" y="4356353"/>
            <a:ext cx="6098874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/>
              <a:t>Art:</a:t>
            </a:r>
          </a:p>
          <a:p>
            <a:r>
              <a:rPr lang="en-GB" sz="1400" dirty="0"/>
              <a:t> to use a range of materials creatively to design and make products  to use drawing, painting and sculpture to develop and share their ideas, experiences and imagination  to develop a wide range of art and design techniques in using colour, pattern, texture, line, shape, form and space  about the work of a range of artists, craft makers and designers, describing the differences and similarities between different practices and disciplines, and making links to their own work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634D99-1B85-E38F-021F-38F4A474F9F3}"/>
              </a:ext>
            </a:extLst>
          </p:cNvPr>
          <p:cNvSpPr txBox="1"/>
          <p:nvPr/>
        </p:nvSpPr>
        <p:spPr>
          <a:xfrm>
            <a:off x="265170" y="4417908"/>
            <a:ext cx="527110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b="1" dirty="0"/>
              <a:t>Computing:</a:t>
            </a:r>
          </a:p>
          <a:p>
            <a:r>
              <a:rPr lang="en-GB" sz="1400" dirty="0"/>
              <a:t>use technology purposefully to create, organise, store, manipulate and retrieve digital content.</a:t>
            </a:r>
          </a:p>
        </p:txBody>
      </p:sp>
    </p:spTree>
    <p:extLst>
      <p:ext uri="{BB962C8B-B14F-4D97-AF65-F5344CB8AC3E}">
        <p14:creationId xmlns:p14="http://schemas.microsoft.com/office/powerpoint/2010/main" val="4060365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9011</TotalTime>
  <Words>637</Words>
  <Application>Microsoft Office PowerPoint</Application>
  <PresentationFormat>Widescreen</PresentationFormat>
  <Paragraphs>65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Arial</vt:lpstr>
      <vt:lpstr>Bradley Hand ITC</vt:lpstr>
      <vt:lpstr>Calibri</vt:lpstr>
      <vt:lpstr>Calibri Light</vt:lpstr>
      <vt:lpstr>Chalkboard SE</vt:lpstr>
      <vt:lpstr>Corbel</vt:lpstr>
      <vt:lpstr>Gigi</vt:lpstr>
      <vt:lpstr>Office Theme</vt:lpstr>
      <vt:lpstr>PowerPoint Presentation</vt:lpstr>
      <vt:lpstr>Number - multiplication and division Pupils should be taught to: recall and use multiplication and division facts for the 2, 5 and 10 multiplication tables, including recognising odd and even numbers calculate mathematical statements for multiplication and division within the multiplication tables and write them using the multiplication (×), division (÷) and equals (=) signs show that multiplication of 2 numbers can be done in any order (commutative) and division of 1 number by another cannot solve problems involving multiplication and division, using materials, arrays, repeated addition, mental methods, and multiplication and division facts, including problems in contexts Measurement - Money recognise and use symbols for pounds (£) and pence (p); combine amounts to make a particular value find different combinations of coins that equal the same amounts of money solve simple problems in a practical context involving addition and subtraction of money of the same unit, including giving change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ssmout</dc:creator>
  <cp:lastModifiedBy>Sharon Hill - Haresfield</cp:lastModifiedBy>
  <cp:revision>76</cp:revision>
  <cp:lastPrinted>2025-09-05T14:01:52Z</cp:lastPrinted>
  <dcterms:created xsi:type="dcterms:W3CDTF">2020-01-07T15:41:27Z</dcterms:created>
  <dcterms:modified xsi:type="dcterms:W3CDTF">2026-01-04T13:40:12Z</dcterms:modified>
</cp:coreProperties>
</file>