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03" autoAdjust="0"/>
    <p:restoredTop sz="86297"/>
  </p:normalViewPr>
  <p:slideViewPr>
    <p:cSldViewPr snapToGrid="0">
      <p:cViewPr>
        <p:scale>
          <a:sx n="58" d="100"/>
          <a:sy n="58" d="100"/>
        </p:scale>
        <p:origin x="174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C88E9-2FBE-FA44-932C-9ECF7ABC3180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40670-F278-3647-ACE1-435A67433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04/01/2026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7" Type="http://schemas.openxmlformats.org/officeDocument/2006/relationships/image" Target="../media/image2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4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44475" y="2322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F649E2-C531-2D52-F964-C6191FB64497}"/>
              </a:ext>
            </a:extLst>
          </p:cNvPr>
          <p:cNvSpPr txBox="1"/>
          <p:nvPr/>
        </p:nvSpPr>
        <p:spPr>
          <a:xfrm>
            <a:off x="3322756" y="139114"/>
            <a:ext cx="610222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effectLst/>
                <a:latin typeface="Bradley Hand ITC" panose="03070402050302030203" pitchFamily="66" charset="0"/>
              </a:rPr>
              <a:t>How can I keep mysel</a:t>
            </a:r>
            <a:r>
              <a:rPr lang="en-GB" sz="3200" b="1" dirty="0">
                <a:latin typeface="Bradley Hand ITC" panose="03070402050302030203" pitchFamily="66" charset="0"/>
              </a:rPr>
              <a:t>f healthy</a:t>
            </a:r>
            <a:r>
              <a:rPr lang="en-GB" dirty="0">
                <a:latin typeface="Chalkboard SE" panose="03050602040202020205" pitchFamily="66" charset="77"/>
              </a:rPr>
              <a:t>?</a:t>
            </a:r>
            <a:endParaRPr lang="en-GB" sz="1800" dirty="0">
              <a:effectLst/>
              <a:latin typeface="Chalkboard SE" panose="03050602040202020205" pitchFamily="66" charset="77"/>
            </a:endParaRP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Y2 Spring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4BD05-D37C-54B9-E0B0-E6121D3C4EA9}"/>
              </a:ext>
            </a:extLst>
          </p:cNvPr>
          <p:cNvSpPr txBox="1"/>
          <p:nvPr/>
        </p:nvSpPr>
        <p:spPr>
          <a:xfrm>
            <a:off x="20965" y="82764"/>
            <a:ext cx="377721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English </a:t>
            </a:r>
          </a:p>
          <a:p>
            <a:r>
              <a:rPr lang="en-GB" sz="1400" b="1" dirty="0"/>
              <a:t>(Writing)</a:t>
            </a:r>
            <a:br>
              <a:rPr lang="en-GB" sz="1400" b="1" dirty="0"/>
            </a:br>
            <a:br>
              <a:rPr lang="en-GB" sz="1400" dirty="0"/>
            </a:br>
            <a:r>
              <a:rPr lang="en-GB" sz="1400" u="sng" dirty="0"/>
              <a:t>Fiction – </a:t>
            </a:r>
          </a:p>
          <a:p>
            <a:r>
              <a:rPr lang="en-GB" sz="1400" dirty="0"/>
              <a:t>Drama, hot seating, story maps</a:t>
            </a:r>
          </a:p>
          <a:p>
            <a:r>
              <a:rPr lang="en-GB" sz="1400" dirty="0"/>
              <a:t>Character descriptions</a:t>
            </a:r>
          </a:p>
          <a:p>
            <a:r>
              <a:rPr lang="en-GB" sz="1400" dirty="0"/>
              <a:t>Retelling story</a:t>
            </a:r>
          </a:p>
          <a:p>
            <a:r>
              <a:rPr lang="en-GB" sz="1400" dirty="0"/>
              <a:t>Using adjectives, conjunctions, verbs, adverbs and appropriate punctuation.</a:t>
            </a:r>
          </a:p>
          <a:p>
            <a:r>
              <a:rPr lang="en-GB" sz="1400" u="sng" dirty="0"/>
              <a:t>Non-fiction writing – Mary Seacole</a:t>
            </a:r>
          </a:p>
          <a:p>
            <a:r>
              <a:rPr lang="en-GB" sz="1400" dirty="0"/>
              <a:t>Features of non-fiction books</a:t>
            </a:r>
          </a:p>
          <a:p>
            <a:r>
              <a:rPr lang="en-GB" sz="1400" dirty="0"/>
              <a:t>Diary writing </a:t>
            </a:r>
          </a:p>
          <a:p>
            <a:br>
              <a:rPr lang="en-GB" sz="1400" dirty="0"/>
            </a:br>
            <a:r>
              <a:rPr lang="en-GB" sz="1400" b="1" dirty="0"/>
              <a:t>Spellings;</a:t>
            </a:r>
          </a:p>
          <a:p>
            <a:r>
              <a:rPr lang="en-GB" sz="1400" dirty="0"/>
              <a:t>We will be using both Essential spelling and Little Wandle to help us spell words.</a:t>
            </a:r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dirty="0"/>
          </a:p>
          <a:p>
            <a:br>
              <a:rPr lang="en-GB" sz="1400" dirty="0"/>
            </a:br>
            <a:endParaRPr lang="en-GB" sz="1400" b="1" dirty="0"/>
          </a:p>
          <a:p>
            <a:endParaRPr lang="en-GB" sz="140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02E438-6EDC-2FBE-C71F-2B17BFB7EE35}"/>
              </a:ext>
            </a:extLst>
          </p:cNvPr>
          <p:cNvSpPr txBox="1"/>
          <p:nvPr/>
        </p:nvSpPr>
        <p:spPr>
          <a:xfrm>
            <a:off x="8848964" y="3359949"/>
            <a:ext cx="325249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Science –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  <a:r>
              <a:rPr lang="en-GB" sz="1400" b="1" dirty="0">
                <a:latin typeface="Corbel" panose="020B0503020204020204" pitchFamily="34" charset="0"/>
              </a:rPr>
              <a:t>Staying healthy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The importance of exercise, healthy eating and hygiene</a:t>
            </a:r>
          </a:p>
          <a:p>
            <a:pPr algn="r"/>
            <a:endParaRPr lang="en-GB" sz="1400" dirty="0"/>
          </a:p>
          <a:p>
            <a:r>
              <a:rPr lang="en-GB" sz="1400" b="1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BB85D7-D83F-3BEF-A00A-974CDEE385F7}"/>
              </a:ext>
            </a:extLst>
          </p:cNvPr>
          <p:cNvSpPr txBox="1"/>
          <p:nvPr/>
        </p:nvSpPr>
        <p:spPr>
          <a:xfrm>
            <a:off x="9747092" y="2394067"/>
            <a:ext cx="23230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Computing – Digital </a:t>
            </a:r>
            <a:r>
              <a:rPr lang="en-GB" sz="1400" b="1" dirty="0">
                <a:latin typeface="Calibri" panose="020F0502020204030204" pitchFamily="34" charset="0"/>
              </a:rPr>
              <a:t>music</a:t>
            </a:r>
            <a:endParaRPr lang="en-GB" sz="1400" b="1" dirty="0">
              <a:effectLst/>
              <a:latin typeface="Calibri" panose="020F0502020204030204" pitchFamily="34" charset="0"/>
            </a:endParaRP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Create music using  software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1CEC-345B-D9A9-CA2A-BBC14ED3FA29}"/>
              </a:ext>
            </a:extLst>
          </p:cNvPr>
          <p:cNvSpPr txBox="1"/>
          <p:nvPr/>
        </p:nvSpPr>
        <p:spPr>
          <a:xfrm>
            <a:off x="3221126" y="5035064"/>
            <a:ext cx="267493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 – Nurturing Nurses</a:t>
            </a:r>
          </a:p>
          <a:p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Florence Nightingale, Mary Seacole and Edith Cavell</a:t>
            </a:r>
          </a:p>
          <a:p>
            <a:endParaRPr lang="en-GB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00" b="1" dirty="0">
              <a:effectLst/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71DC62-AB8D-DBFF-DEF4-A21573AA95BF}"/>
              </a:ext>
            </a:extLst>
          </p:cNvPr>
          <p:cNvSpPr txBox="1"/>
          <p:nvPr/>
        </p:nvSpPr>
        <p:spPr>
          <a:xfrm>
            <a:off x="139089" y="5214370"/>
            <a:ext cx="31581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Maths</a:t>
            </a:r>
            <a:endParaRPr lang="en-GB" sz="1400" dirty="0">
              <a:latin typeface="Calibri" panose="020F0502020204030204" pitchFamily="34" charset="0"/>
            </a:endParaRPr>
          </a:p>
          <a:p>
            <a:r>
              <a:rPr lang="en-GB" sz="1400" dirty="0">
                <a:latin typeface="Calibri" panose="020F0502020204030204" pitchFamily="34" charset="0"/>
              </a:rPr>
              <a:t>Money</a:t>
            </a:r>
          </a:p>
          <a:p>
            <a:r>
              <a:rPr lang="en-GB" sz="1400" dirty="0">
                <a:latin typeface="Calibri" panose="020F0502020204030204" pitchFamily="34" charset="0"/>
              </a:rPr>
              <a:t>Multiplication and Division</a:t>
            </a:r>
          </a:p>
          <a:p>
            <a:endParaRPr lang="en-GB" sz="1400" dirty="0">
              <a:latin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</a:endParaRPr>
          </a:p>
          <a:p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DA8776E-44AB-EB62-9689-1DE701CCBCF8}"/>
              </a:ext>
            </a:extLst>
          </p:cNvPr>
          <p:cNvSpPr txBox="1"/>
          <p:nvPr/>
        </p:nvSpPr>
        <p:spPr>
          <a:xfrm>
            <a:off x="5968552" y="5429815"/>
            <a:ext cx="26749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endParaRPr lang="en-GB" dirty="0"/>
          </a:p>
          <a:p>
            <a:r>
              <a:rPr lang="en-GB" sz="1400" dirty="0"/>
              <a:t>Gymnastics</a:t>
            </a:r>
          </a:p>
          <a:p>
            <a:endParaRPr lang="en-GB" sz="1400" b="1" dirty="0">
              <a:latin typeface="Calibri" panose="020F0502020204030204" pitchFamily="34" charset="0"/>
            </a:endParaRPr>
          </a:p>
          <a:p>
            <a:endParaRPr lang="en-GB" sz="14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DECC66-335B-900E-CBE7-8BD36AFAE31B}"/>
              </a:ext>
            </a:extLst>
          </p:cNvPr>
          <p:cNvSpPr txBox="1"/>
          <p:nvPr/>
        </p:nvSpPr>
        <p:spPr>
          <a:xfrm>
            <a:off x="7399031" y="4360794"/>
            <a:ext cx="187527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Music – </a:t>
            </a:r>
          </a:p>
          <a:p>
            <a:pPr algn="r"/>
            <a:r>
              <a:rPr lang="en-US" sz="1400" dirty="0"/>
              <a:t>Listen to and describe music linked to weather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85DC6-5962-C0FF-BA75-8456DD9E2438}"/>
              </a:ext>
            </a:extLst>
          </p:cNvPr>
          <p:cNvSpPr txBox="1"/>
          <p:nvPr/>
        </p:nvSpPr>
        <p:spPr>
          <a:xfrm>
            <a:off x="3322756" y="2787144"/>
            <a:ext cx="61115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endParaRPr lang="en-GB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</a:t>
            </a:r>
            <a:r>
              <a:rPr lang="en-GB" sz="2400" dirty="0" err="1">
                <a:latin typeface="Gigi" pitchFamily="82" charset="77"/>
              </a:rPr>
              <a:t>perseverence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087E58-3047-A57B-6BEA-C3052F22EB58}"/>
              </a:ext>
            </a:extLst>
          </p:cNvPr>
          <p:cNvSpPr txBox="1"/>
          <p:nvPr/>
        </p:nvSpPr>
        <p:spPr>
          <a:xfrm>
            <a:off x="90537" y="3681164"/>
            <a:ext cx="27805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(Reading)</a:t>
            </a:r>
          </a:p>
          <a:p>
            <a:br>
              <a:rPr lang="en-GB" sz="1400" dirty="0"/>
            </a:br>
            <a:r>
              <a:rPr lang="en-GB" sz="1400" dirty="0"/>
              <a:t>Whole class guided reading – The Owl who was afraid of the dark</a:t>
            </a:r>
            <a:br>
              <a:rPr lang="en-GB" sz="1400" dirty="0"/>
            </a:br>
            <a:r>
              <a:rPr lang="en-GB" sz="1400" dirty="0"/>
              <a:t>Individual reading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43949-AC06-06E7-AD41-3B7A15EA7F11}"/>
              </a:ext>
            </a:extLst>
          </p:cNvPr>
          <p:cNvSpPr txBox="1"/>
          <p:nvPr/>
        </p:nvSpPr>
        <p:spPr>
          <a:xfrm>
            <a:off x="3376544" y="4173322"/>
            <a:ext cx="27805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 –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Being special</a:t>
            </a:r>
          </a:p>
          <a:p>
            <a:r>
              <a:rPr lang="en-GB" sz="1400" dirty="0">
                <a:latin typeface="Corbel" panose="020B0503020204020204" pitchFamily="34" charset="0"/>
              </a:rPr>
              <a:t>Where do we belong? Who is a Muslim and how do they live?</a:t>
            </a:r>
            <a:endParaRPr lang="en-GB" sz="1400" dirty="0"/>
          </a:p>
        </p:txBody>
      </p:sp>
      <p:pic>
        <p:nvPicPr>
          <p:cNvPr id="2052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AFC3D58-7427-7719-E777-A0E46216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168" y="5786007"/>
            <a:ext cx="967448" cy="8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mputer | History, Parts, Networking, Operating Systems, &amp; Facts |  Britannica">
            <a:extLst>
              <a:ext uri="{FF2B5EF4-FFF2-40B4-BE49-F238E27FC236}">
                <a16:creationId xmlns:a16="http://schemas.microsoft.com/office/drawing/2014/main" id="{34CDD9DC-4A1B-50F4-0D9C-D2C2C799C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7587" y="2877290"/>
            <a:ext cx="1007404" cy="6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23maths">
            <a:extLst>
              <a:ext uri="{FF2B5EF4-FFF2-40B4-BE49-F238E27FC236}">
                <a16:creationId xmlns:a16="http://schemas.microsoft.com/office/drawing/2014/main" id="{6F579C8E-83D6-0B49-0F38-66F6D316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1" y="5213064"/>
            <a:ext cx="1172711" cy="54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FA30FA0D-8BDF-F6E2-4EFF-18065083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801" y="2466700"/>
            <a:ext cx="635424" cy="63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2A1451-8251-3602-F41C-FA8753A3C08E}"/>
              </a:ext>
            </a:extLst>
          </p:cNvPr>
          <p:cNvSpPr txBox="1"/>
          <p:nvPr/>
        </p:nvSpPr>
        <p:spPr>
          <a:xfrm>
            <a:off x="9953409" y="5214372"/>
            <a:ext cx="213501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 </a:t>
            </a:r>
          </a:p>
          <a:p>
            <a:pPr algn="r"/>
            <a:r>
              <a:rPr lang="en-GB" sz="1400" dirty="0">
                <a:effectLst/>
              </a:rPr>
              <a:t>“</a:t>
            </a:r>
            <a:r>
              <a:rPr lang="en-GB" sz="1400" dirty="0"/>
              <a:t>Staying Safe”</a:t>
            </a:r>
          </a:p>
          <a:p>
            <a:pPr algn="r"/>
            <a:endParaRPr lang="en-GB" sz="1400" dirty="0"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A4C7BF-A216-30BA-26F6-4B133B1E9729}"/>
              </a:ext>
            </a:extLst>
          </p:cNvPr>
          <p:cNvSpPr txBox="1"/>
          <p:nvPr/>
        </p:nvSpPr>
        <p:spPr>
          <a:xfrm>
            <a:off x="9526524" y="262224"/>
            <a:ext cx="27641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 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3D clay sculptures</a:t>
            </a: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Water colour painting Chinese dragons</a:t>
            </a:r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BC00AB-DB9E-9EEE-F4AB-C485C7BF00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05449" y="5889733"/>
            <a:ext cx="1631983" cy="82915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7EB6B84-893C-8A9D-A3C8-90F254CE68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575360" y="4093815"/>
            <a:ext cx="1390844" cy="46679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33B18F3-E3C1-6EC9-C4E3-391C1C3ED5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6875" y="6166883"/>
            <a:ext cx="895475" cy="51442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7A767B2-EBB0-B515-D98A-26E7FF9ECAD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55963" y="4173321"/>
            <a:ext cx="1482062" cy="112058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8F1A5B9-6A7D-5615-9752-35CA6D167589}"/>
              </a:ext>
            </a:extLst>
          </p:cNvPr>
          <p:cNvSpPr txBox="1"/>
          <p:nvPr/>
        </p:nvSpPr>
        <p:spPr>
          <a:xfrm>
            <a:off x="5968552" y="785445"/>
            <a:ext cx="1990988" cy="166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AD697D7-FE84-A9BA-84CC-22E8A2E718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151193" y="826544"/>
            <a:ext cx="1657581" cy="166710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4849BD3-67FD-8754-C53E-A659A695CD6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75812" y="5359850"/>
            <a:ext cx="2305372" cy="134321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BC743E7-C308-B7A5-FE22-ABC3F661FB1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747092" y="1217492"/>
            <a:ext cx="2201310" cy="121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A4145-4D77-78A2-53FB-424824E16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97" y="1457106"/>
            <a:ext cx="5630694" cy="1325563"/>
          </a:xfrm>
        </p:spPr>
        <p:txBody>
          <a:bodyPr>
            <a:noAutofit/>
          </a:bodyPr>
          <a:lstStyle/>
          <a:p>
            <a:r>
              <a:rPr lang="en-GB" sz="1400" b="1" dirty="0">
                <a:latin typeface="+mn-lt"/>
              </a:rPr>
              <a:t>Number - multiplication and division</a:t>
            </a:r>
            <a:br>
              <a:rPr lang="en-GB" sz="1400" b="1" dirty="0">
                <a:latin typeface="+mn-lt"/>
              </a:rPr>
            </a:br>
            <a:r>
              <a:rPr lang="en-GB" sz="1400" dirty="0">
                <a:latin typeface="+mn-lt"/>
              </a:rPr>
              <a:t>Pupils should be taught to: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recall and use multiplication and division facts for the 2, 5 and 10 multiplication tables, including recognising odd and even numbers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calculate mathematical statements for multiplication and division within the multiplication tables and write them using the multiplication (×), division (÷) and equals (=) signs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show that multiplication of 2 numbers can be done in any order (commutative) and division of 1 number by another cannot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solve problems involving multiplication and division, using materials, arrays, repeated addition, mental methods, and multiplication and division facts, including problems in contexts</a:t>
            </a:r>
            <a:br>
              <a:rPr lang="en-GB" sz="1400" dirty="0">
                <a:latin typeface="+mn-lt"/>
              </a:rPr>
            </a:br>
            <a:r>
              <a:rPr lang="en-GB" sz="1400" b="1" dirty="0">
                <a:latin typeface="+mn-lt"/>
              </a:rPr>
              <a:t>Measurement - Money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recognise and use symbols for pounds (£) and pence (p); combine amounts to make a particular value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find different combinations of coins that equal the same amounts of money</a:t>
            </a:r>
            <a:br>
              <a:rPr lang="en-GB" sz="1400" dirty="0">
                <a:latin typeface="+mn-lt"/>
              </a:rPr>
            </a:br>
            <a:r>
              <a:rPr lang="en-GB" sz="1400" dirty="0">
                <a:latin typeface="+mn-lt"/>
              </a:rPr>
              <a:t>solve simple problems in a practical context involving addition and subtraction of money of the same unit, including giving change</a:t>
            </a:r>
            <a:br>
              <a:rPr lang="en-GB" dirty="0"/>
            </a:br>
            <a:endParaRPr lang="en-GB" sz="1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99140-8C9E-BACA-8FC0-611B84791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29" y="4633400"/>
            <a:ext cx="5513962" cy="28314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13BC1-978B-177A-4388-FE41C4DF423D}"/>
              </a:ext>
            </a:extLst>
          </p:cNvPr>
          <p:cNvSpPr txBox="1"/>
          <p:nvPr/>
        </p:nvSpPr>
        <p:spPr>
          <a:xfrm>
            <a:off x="5922523" y="1874728"/>
            <a:ext cx="59776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Science:</a:t>
            </a:r>
          </a:p>
          <a:p>
            <a:r>
              <a:rPr lang="en-GB" sz="1400" dirty="0"/>
              <a:t>describe the importance for humans of exercise, eating the right amounts of different types of food, and hygiene</a:t>
            </a:r>
          </a:p>
          <a:p>
            <a:r>
              <a:rPr lang="en-GB" sz="1400" b="1" dirty="0"/>
              <a:t>Working scientifically</a:t>
            </a:r>
          </a:p>
          <a:p>
            <a:r>
              <a:rPr lang="en-GB" sz="1400" dirty="0"/>
              <a:t>asking simple questions and recognising that they can be answered in different ways</a:t>
            </a:r>
          </a:p>
          <a:p>
            <a:r>
              <a:rPr lang="en-GB" sz="1400" dirty="0"/>
              <a:t>observing closely, using simple equipment</a:t>
            </a:r>
          </a:p>
          <a:p>
            <a:r>
              <a:rPr lang="en-GB" sz="1400" dirty="0"/>
              <a:t>performing simple tests</a:t>
            </a:r>
          </a:p>
          <a:p>
            <a:r>
              <a:rPr lang="en-GB" sz="1400" dirty="0"/>
              <a:t>identifying and classifying</a:t>
            </a:r>
          </a:p>
          <a:p>
            <a:r>
              <a:rPr lang="en-GB" sz="1400" dirty="0"/>
              <a:t>using their observations and ideas to suggest answers to questions</a:t>
            </a:r>
          </a:p>
          <a:p>
            <a:r>
              <a:rPr lang="en-GB" sz="1400" dirty="0"/>
              <a:t>gathering and recording data to help in answering questions</a:t>
            </a:r>
          </a:p>
          <a:p>
            <a:endParaRPr lang="en-GB" sz="1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85C89B-416F-8041-8B7C-877CBF8F7107}"/>
              </a:ext>
            </a:extLst>
          </p:cNvPr>
          <p:cNvSpPr txBox="1"/>
          <p:nvPr/>
        </p:nvSpPr>
        <p:spPr>
          <a:xfrm>
            <a:off x="5922523" y="120163"/>
            <a:ext cx="609437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History – </a:t>
            </a:r>
          </a:p>
          <a:p>
            <a:r>
              <a:rPr lang="en-GB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Pupils should be taught about:</a:t>
            </a:r>
          </a:p>
          <a:p>
            <a:r>
              <a:rPr lang="en-GB" sz="1400" dirty="0"/>
              <a:t>the lives of significant individuals in the past who have contributed to national and international achievements. Some should be used to compare aspects of life in different periods [for example, Elizabeth I and Queen Victoria, Christopher Columbus and Neil Armstrong, William Caxton and Tim Berners-Lee, Pieter Bruegel the Elder and LS Lowry, Rosa Parks and Emily Davison, Mary Seacole and/or Florence Nightingale and Edith Cavell]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EB0EEB-C209-55BD-ACB8-836B5484AC04}"/>
              </a:ext>
            </a:extLst>
          </p:cNvPr>
          <p:cNvSpPr txBox="1"/>
          <p:nvPr/>
        </p:nvSpPr>
        <p:spPr>
          <a:xfrm>
            <a:off x="5918027" y="4356353"/>
            <a:ext cx="609887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Art:</a:t>
            </a:r>
          </a:p>
          <a:p>
            <a:r>
              <a:rPr lang="en-GB" sz="1400" dirty="0"/>
              <a:t> to use a range of materials creatively to design and make products  to use drawing, painting and sculpture to develop and share their ideas, experiences and imagination  to develop a wide range of art and design techniques in using colour, pattern, texture, line, shape, form and space  about the work of a range of artists, craft makers and designers, describing the differences and similarities between different practices and disciplines, and making links to their own work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634D99-1B85-E38F-021F-38F4A474F9F3}"/>
              </a:ext>
            </a:extLst>
          </p:cNvPr>
          <p:cNvSpPr txBox="1"/>
          <p:nvPr/>
        </p:nvSpPr>
        <p:spPr>
          <a:xfrm>
            <a:off x="265170" y="4417908"/>
            <a:ext cx="52711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Computing:</a:t>
            </a:r>
          </a:p>
          <a:p>
            <a:r>
              <a:rPr lang="en-GB" sz="1400" dirty="0"/>
              <a:t>use technology purposefully to create, organise, store, manipulate and retrieve digital content.</a:t>
            </a:r>
          </a:p>
        </p:txBody>
      </p:sp>
    </p:spTree>
    <p:extLst>
      <p:ext uri="{BB962C8B-B14F-4D97-AF65-F5344CB8AC3E}">
        <p14:creationId xmlns:p14="http://schemas.microsoft.com/office/powerpoint/2010/main" val="406036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9011</TotalTime>
  <Words>637</Words>
  <Application>Microsoft Office PowerPoint</Application>
  <PresentationFormat>Widescreen</PresentationFormat>
  <Paragraphs>65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Bradley Hand ITC</vt:lpstr>
      <vt:lpstr>Calibri</vt:lpstr>
      <vt:lpstr>Calibri Light</vt:lpstr>
      <vt:lpstr>Chalkboard SE</vt:lpstr>
      <vt:lpstr>Corbel</vt:lpstr>
      <vt:lpstr>Gigi</vt:lpstr>
      <vt:lpstr>Office Theme</vt:lpstr>
      <vt:lpstr>PowerPoint Presentation</vt:lpstr>
      <vt:lpstr>Number - multiplication and division Pupils should be taught to: recall and use multiplication and division facts for the 2, 5 and 10 multiplication tables, including recognising odd and even numbers calculate mathematical statements for multiplication and division within the multiplication tables and write them using the multiplication (×), division (÷) and equals (=) signs show that multiplication of 2 numbers can be done in any order (commutative) and division of 1 number by another cannot solve problems involving multiplication and division, using materials, arrays, repeated addition, mental methods, and multiplication and division facts, including problems in contexts Measurement - Money recognise and use symbols for pounds (£) and pence (p); combine amounts to make a particular value find different combinations of coins that equal the same amounts of money solve simple problems in a practical context involving addition and subtraction of money of the same unit, including giving change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Sharon Hill - Haresfield</cp:lastModifiedBy>
  <cp:revision>76</cp:revision>
  <cp:lastPrinted>2025-09-05T14:01:52Z</cp:lastPrinted>
  <dcterms:created xsi:type="dcterms:W3CDTF">2020-01-07T15:41:27Z</dcterms:created>
  <dcterms:modified xsi:type="dcterms:W3CDTF">2026-01-04T13:40:12Z</dcterms:modified>
</cp:coreProperties>
</file>