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C81E187-BC16-44FF-97FC-4E0ECC52EEFB}" type="datetimeFigureOut">
              <a:rPr lang="en-GB" smtClean="0"/>
              <a:t>01/09/2025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CA4A8E-0502-4711-A575-A857D14BBA09}" type="slidenum">
              <a:rPr lang="en-GB" smtClean="0"/>
              <a:t>‹#›</a:t>
            </a:fld>
            <a:endParaRPr lang="en-GB"/>
          </a:p>
        </p:txBody>
      </p:sp>
    </p:spTree>
    <p:extLst>
      <p:ext uri="{BB962C8B-B14F-4D97-AF65-F5344CB8AC3E}">
        <p14:creationId xmlns:p14="http://schemas.microsoft.com/office/powerpoint/2010/main" val="365423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CA4A8E-0502-4711-A575-A857D14BBA09}" type="slidenum">
              <a:rPr lang="en-GB" smtClean="0"/>
              <a:t>2</a:t>
            </a:fld>
            <a:endParaRPr lang="en-GB"/>
          </a:p>
        </p:txBody>
      </p:sp>
    </p:spTree>
    <p:extLst>
      <p:ext uri="{BB962C8B-B14F-4D97-AF65-F5344CB8AC3E}">
        <p14:creationId xmlns:p14="http://schemas.microsoft.com/office/powerpoint/2010/main" val="287759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637E-BBFB-EA2E-9DD7-65FFA9CBC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534D8A-C8FF-42EE-76D7-0D6F7E9D9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2FF610-47C8-6744-0808-142869FAA0E2}"/>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5" name="Footer Placeholder 4">
            <a:extLst>
              <a:ext uri="{FF2B5EF4-FFF2-40B4-BE49-F238E27FC236}">
                <a16:creationId xmlns:a16="http://schemas.microsoft.com/office/drawing/2014/main" id="{83B5A57E-B673-A26F-D0EB-3AF13BC11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F8299-E5D4-7C0C-E23D-2B9C77B633F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7486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C3F5-6E05-74B8-9F17-250B91320B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6D0D5A-385B-6EAE-5FA6-F1732F692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C821FD-43EF-938E-D8F5-335AA3DB5FE7}"/>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5" name="Footer Placeholder 4">
            <a:extLst>
              <a:ext uri="{FF2B5EF4-FFF2-40B4-BE49-F238E27FC236}">
                <a16:creationId xmlns:a16="http://schemas.microsoft.com/office/drawing/2014/main" id="{54920AF1-06E2-2D30-6BBE-D7BAE9211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5E4CF-4B50-E30E-C07B-42CA1B9C2E0B}"/>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54783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6F4D3-A868-8C85-7439-704C39FA0A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1E4A4-A7C2-85AC-EDD5-1B88799CAE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B8D50-D166-971F-CA29-619BD878E862}"/>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5" name="Footer Placeholder 4">
            <a:extLst>
              <a:ext uri="{FF2B5EF4-FFF2-40B4-BE49-F238E27FC236}">
                <a16:creationId xmlns:a16="http://schemas.microsoft.com/office/drawing/2014/main" id="{2C2324DF-6283-1495-43CE-482DD6093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9A24D-C376-BA61-9897-DB5A9368CBAD}"/>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41460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45CC-2D5E-E040-B07B-C4A76CAA13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8343E5-996C-B539-F616-42A48870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A6C052-7D4F-18B2-E35C-4C3AAC67827B}"/>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5" name="Footer Placeholder 4">
            <a:extLst>
              <a:ext uri="{FF2B5EF4-FFF2-40B4-BE49-F238E27FC236}">
                <a16:creationId xmlns:a16="http://schemas.microsoft.com/office/drawing/2014/main" id="{D359AC1D-F4E5-E75D-C0C0-62F19EE22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27FDC-26A7-6C5F-ABAA-5223D2BBF7DA}"/>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38736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68A5-CE29-292D-495B-BF005D848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EC5DA8-5900-5D78-1EB4-0732820330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04AC3-7587-83B1-1D37-A8E19F33365B}"/>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5" name="Footer Placeholder 4">
            <a:extLst>
              <a:ext uri="{FF2B5EF4-FFF2-40B4-BE49-F238E27FC236}">
                <a16:creationId xmlns:a16="http://schemas.microsoft.com/office/drawing/2014/main" id="{7AEB162B-0964-8EB0-6573-74557BC01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CE5B0-88EF-053B-F7B2-8378999DD853}"/>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339804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12C7-85CC-ED8C-6895-C2321EA325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4040FE-5575-1851-378A-DB641C4FE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B6FD56-BED5-C95D-9919-2F11D2001F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186093-1793-CC69-74ED-E5025AF908DB}"/>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6" name="Footer Placeholder 5">
            <a:extLst>
              <a:ext uri="{FF2B5EF4-FFF2-40B4-BE49-F238E27FC236}">
                <a16:creationId xmlns:a16="http://schemas.microsoft.com/office/drawing/2014/main" id="{DAF90481-C0C3-C70B-C6EB-925A7B57A3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F60E4A-28BE-ACF1-71A8-2B4C5439135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03452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6671-F1D9-FDD2-8643-D177AF39E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9DA535-C91D-82A2-783C-7FE782FC4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754DB-0928-D0AD-9B44-9E02251B6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FEF3D1-F36C-D892-E5F3-B93B4AD3B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CF5B2-3F63-AD03-8C10-E157834F0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C277DE-CFD1-5711-924C-4CA90CF5294F}"/>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8" name="Footer Placeholder 7">
            <a:extLst>
              <a:ext uri="{FF2B5EF4-FFF2-40B4-BE49-F238E27FC236}">
                <a16:creationId xmlns:a16="http://schemas.microsoft.com/office/drawing/2014/main" id="{F010D872-7471-AE5D-70A3-F17004A538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4A02B7-46BA-B039-E8A6-3944A905A880}"/>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49125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8FAC-C773-9F4C-612E-B748821706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7E6B3D-DBE3-6C08-0E5D-0B50A58AD7CA}"/>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4" name="Footer Placeholder 3">
            <a:extLst>
              <a:ext uri="{FF2B5EF4-FFF2-40B4-BE49-F238E27FC236}">
                <a16:creationId xmlns:a16="http://schemas.microsoft.com/office/drawing/2014/main" id="{CF53B557-5D44-9D98-6D82-5BBF9FDF23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6ACE01-89C8-E804-AA68-319E2DD5676D}"/>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44421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87753-B7C6-E746-3ECE-89F7FEC3B679}"/>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3" name="Footer Placeholder 2">
            <a:extLst>
              <a:ext uri="{FF2B5EF4-FFF2-40B4-BE49-F238E27FC236}">
                <a16:creationId xmlns:a16="http://schemas.microsoft.com/office/drawing/2014/main" id="{D32F8641-ECB9-38A7-FD67-89A2D1639A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AAF2E5-4AB5-C3B7-6849-CBFB4B0CE69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982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6F96-82E7-EAF6-BD3D-FB653E6CD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3192C9-B5BA-16D5-9245-6F7916258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9D07AA-A756-C269-1F5C-13657ACF5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391F3-A8F1-4EE9-62CC-0FA87856D00A}"/>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6" name="Footer Placeholder 5">
            <a:extLst>
              <a:ext uri="{FF2B5EF4-FFF2-40B4-BE49-F238E27FC236}">
                <a16:creationId xmlns:a16="http://schemas.microsoft.com/office/drawing/2014/main" id="{D4DB3C47-E343-8090-86AA-B88A0FDF2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AA3EF-414E-C64A-A440-DC1DB3305C87}"/>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110502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F237-6676-4D2B-2ADA-30904EB53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20B95B-C814-05FA-C55C-FF8C84A8A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753737-96E5-6EC9-D1D9-DDC93ED5B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344F5-BA75-B741-DFC1-510E71D2F69E}"/>
              </a:ext>
            </a:extLst>
          </p:cNvPr>
          <p:cNvSpPr>
            <a:spLocks noGrp="1"/>
          </p:cNvSpPr>
          <p:nvPr>
            <p:ph type="dt" sz="half" idx="10"/>
          </p:nvPr>
        </p:nvSpPr>
        <p:spPr/>
        <p:txBody>
          <a:bodyPr/>
          <a:lstStyle/>
          <a:p>
            <a:fld id="{BE71CE8D-6295-4CD7-8994-3B68AF3B1FDD}" type="datetimeFigureOut">
              <a:rPr lang="en-GB" smtClean="0"/>
              <a:t>01/09/2025</a:t>
            </a:fld>
            <a:endParaRPr lang="en-GB"/>
          </a:p>
        </p:txBody>
      </p:sp>
      <p:sp>
        <p:nvSpPr>
          <p:cNvPr id="6" name="Footer Placeholder 5">
            <a:extLst>
              <a:ext uri="{FF2B5EF4-FFF2-40B4-BE49-F238E27FC236}">
                <a16:creationId xmlns:a16="http://schemas.microsoft.com/office/drawing/2014/main" id="{A0765382-52E5-6A6D-4E35-7AA64C3BC5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BBA5C-ADD3-22D0-533C-C7F18D428312}"/>
              </a:ext>
            </a:extLst>
          </p:cNvPr>
          <p:cNvSpPr>
            <a:spLocks noGrp="1"/>
          </p:cNvSpPr>
          <p:nvPr>
            <p:ph type="sldNum" sz="quarter" idx="12"/>
          </p:nvPr>
        </p:nvSpPr>
        <p:spPr/>
        <p:txBody>
          <a:bodyPr/>
          <a:lstStyle/>
          <a:p>
            <a:fld id="{B383B026-97CA-4ED7-B61A-2E1C3954382B}" type="slidenum">
              <a:rPr lang="en-GB" smtClean="0"/>
              <a:t>‹#›</a:t>
            </a:fld>
            <a:endParaRPr lang="en-GB"/>
          </a:p>
        </p:txBody>
      </p:sp>
    </p:spTree>
    <p:extLst>
      <p:ext uri="{BB962C8B-B14F-4D97-AF65-F5344CB8AC3E}">
        <p14:creationId xmlns:p14="http://schemas.microsoft.com/office/powerpoint/2010/main" val="267860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54DAC-4322-57D5-4085-474B53DD0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895FA7-13DD-F333-4057-5C7363867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22523-F596-D516-32C4-F94D73C31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71CE8D-6295-4CD7-8994-3B68AF3B1FDD}" type="datetimeFigureOut">
              <a:rPr lang="en-GB" smtClean="0"/>
              <a:t>01/09/2025</a:t>
            </a:fld>
            <a:endParaRPr lang="en-GB"/>
          </a:p>
        </p:txBody>
      </p:sp>
      <p:sp>
        <p:nvSpPr>
          <p:cNvPr id="5" name="Footer Placeholder 4">
            <a:extLst>
              <a:ext uri="{FF2B5EF4-FFF2-40B4-BE49-F238E27FC236}">
                <a16:creationId xmlns:a16="http://schemas.microsoft.com/office/drawing/2014/main" id="{8C44C96C-49EE-E67C-5D03-249116CD2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7A14C0-B4A1-FE5C-76C5-08DB3E364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83B026-97CA-4ED7-B61A-2E1C3954382B}" type="slidenum">
              <a:rPr lang="en-GB" smtClean="0"/>
              <a:t>‹#›</a:t>
            </a:fld>
            <a:endParaRPr lang="en-GB"/>
          </a:p>
        </p:txBody>
      </p:sp>
    </p:spTree>
    <p:extLst>
      <p:ext uri="{BB962C8B-B14F-4D97-AF65-F5344CB8AC3E}">
        <p14:creationId xmlns:p14="http://schemas.microsoft.com/office/powerpoint/2010/main" val="7932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rry Potter and the Philosopher&amp;#39;s Stone - Wikipedia">
            <a:extLst>
              <a:ext uri="{FF2B5EF4-FFF2-40B4-BE49-F238E27FC236}">
                <a16:creationId xmlns:a16="http://schemas.microsoft.com/office/drawing/2014/main" id="{4F77ECED-6C3E-BD9F-0825-3B92F33C2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78"/>
          <a:stretch>
            <a:fillRect/>
          </a:stretch>
        </p:blipFill>
        <p:spPr bwMode="auto">
          <a:xfrm>
            <a:off x="3100519" y="225249"/>
            <a:ext cx="652248" cy="96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Box 3">
            <a:extLst>
              <a:ext uri="{FF2B5EF4-FFF2-40B4-BE49-F238E27FC236}">
                <a16:creationId xmlns:a16="http://schemas.microsoft.com/office/drawing/2014/main" id="{567716E0-E0EB-0AE4-0627-C9A7CE2C272A}"/>
              </a:ext>
            </a:extLst>
          </p:cNvPr>
          <p:cNvSpPr txBox="1"/>
          <p:nvPr/>
        </p:nvSpPr>
        <p:spPr>
          <a:xfrm>
            <a:off x="3856594" y="1525073"/>
            <a:ext cx="3759757" cy="369332"/>
          </a:xfrm>
          <a:prstGeom prst="rect">
            <a:avLst/>
          </a:prstGeom>
          <a:noFill/>
        </p:spPr>
        <p:txBody>
          <a:bodyPr wrap="square" rtlCol="0">
            <a:spAutoFit/>
          </a:bodyPr>
          <a:lstStyle/>
          <a:p>
            <a:pPr algn="ctr"/>
            <a:r>
              <a:rPr lang="en-GB" b="1" dirty="0">
                <a:latin typeface="Bradley Hand ITC" panose="03070402050302030203" pitchFamily="66" charset="0"/>
              </a:rPr>
              <a:t>Our value this term is Thankfulness</a:t>
            </a:r>
          </a:p>
        </p:txBody>
      </p:sp>
      <p:sp>
        <p:nvSpPr>
          <p:cNvPr id="5" name="TextBox 4">
            <a:extLst>
              <a:ext uri="{FF2B5EF4-FFF2-40B4-BE49-F238E27FC236}">
                <a16:creationId xmlns:a16="http://schemas.microsoft.com/office/drawing/2014/main" id="{DE4363EA-58A1-9B8D-DE92-E7B32307E8FA}"/>
              </a:ext>
            </a:extLst>
          </p:cNvPr>
          <p:cNvSpPr txBox="1"/>
          <p:nvPr/>
        </p:nvSpPr>
        <p:spPr>
          <a:xfrm>
            <a:off x="3896076" y="1046177"/>
            <a:ext cx="3635699" cy="584775"/>
          </a:xfrm>
          <a:prstGeom prst="rect">
            <a:avLst/>
          </a:prstGeom>
          <a:noFill/>
        </p:spPr>
        <p:txBody>
          <a:bodyPr wrap="square" rtlCol="0">
            <a:spAutoFit/>
          </a:bodyPr>
          <a:lstStyle/>
          <a:p>
            <a:pPr algn="ctr"/>
            <a:r>
              <a:rPr lang="en-GB" sz="1600" b="1" dirty="0">
                <a:solidFill>
                  <a:srgbClr val="FF0000"/>
                </a:solidFill>
                <a:latin typeface="Bradley Hand ITC" panose="03070402050302030203" pitchFamily="66" charset="0"/>
              </a:rPr>
              <a:t>Trusting in God together, we live, learn and grow</a:t>
            </a:r>
          </a:p>
        </p:txBody>
      </p:sp>
      <p:sp>
        <p:nvSpPr>
          <p:cNvPr id="6" name="TextBox 5">
            <a:extLst>
              <a:ext uri="{FF2B5EF4-FFF2-40B4-BE49-F238E27FC236}">
                <a16:creationId xmlns:a16="http://schemas.microsoft.com/office/drawing/2014/main" id="{E7629BCA-3B4A-4B83-DC80-132BE1933DA6}"/>
              </a:ext>
            </a:extLst>
          </p:cNvPr>
          <p:cNvSpPr txBox="1"/>
          <p:nvPr/>
        </p:nvSpPr>
        <p:spPr>
          <a:xfrm>
            <a:off x="10289846" y="189683"/>
            <a:ext cx="1751658" cy="1892826"/>
          </a:xfrm>
          <a:prstGeom prst="rect">
            <a:avLst/>
          </a:prstGeom>
          <a:noFill/>
        </p:spPr>
        <p:txBody>
          <a:bodyPr wrap="square" rtlCol="0">
            <a:spAutoFit/>
          </a:bodyPr>
          <a:lstStyle/>
          <a:p>
            <a:r>
              <a:rPr lang="en-GB" b="1" dirty="0">
                <a:latin typeface="Bradley Hand ITC" panose="03070402050302030203" pitchFamily="66" charset="0"/>
              </a:rPr>
              <a:t>Aim High </a:t>
            </a:r>
            <a:endParaRPr lang="en-GB" sz="1200" b="1" dirty="0">
              <a:latin typeface="Bradley Hand ITC" panose="03070402050302030203" pitchFamily="66" charset="0"/>
            </a:endParaRPr>
          </a:p>
          <a:p>
            <a:r>
              <a:rPr lang="en-GB" sz="1100" b="1" dirty="0"/>
              <a:t>To be a good learner I must…</a:t>
            </a:r>
          </a:p>
          <a:p>
            <a:r>
              <a:rPr lang="en-GB" sz="1100" b="1" dirty="0"/>
              <a:t>A</a:t>
            </a:r>
            <a:r>
              <a:rPr lang="en-GB" sz="1100" dirty="0"/>
              <a:t>sk questions</a:t>
            </a:r>
          </a:p>
          <a:p>
            <a:r>
              <a:rPr lang="en-GB" sz="1100" b="1" dirty="0"/>
              <a:t>I</a:t>
            </a:r>
            <a:r>
              <a:rPr lang="en-GB" sz="1100" dirty="0"/>
              <a:t>magine</a:t>
            </a:r>
          </a:p>
          <a:p>
            <a:r>
              <a:rPr lang="en-GB" sz="1100" b="1" dirty="0"/>
              <a:t>M</a:t>
            </a:r>
            <a:r>
              <a:rPr lang="en-GB" sz="1100" dirty="0"/>
              <a:t>otivate</a:t>
            </a:r>
          </a:p>
          <a:p>
            <a:r>
              <a:rPr lang="en-GB" sz="1100" b="1" dirty="0"/>
              <a:t>H</a:t>
            </a:r>
            <a:r>
              <a:rPr lang="en-GB" sz="1100" dirty="0"/>
              <a:t>ave a go</a:t>
            </a:r>
          </a:p>
          <a:p>
            <a:r>
              <a:rPr lang="en-GB" sz="1100" b="1" dirty="0"/>
              <a:t>I</a:t>
            </a:r>
            <a:r>
              <a:rPr lang="en-GB" sz="1100" dirty="0"/>
              <a:t>ndependent</a:t>
            </a:r>
          </a:p>
          <a:p>
            <a:r>
              <a:rPr lang="en-GB" sz="1100" b="1" dirty="0"/>
              <a:t>G</a:t>
            </a:r>
            <a:r>
              <a:rPr lang="en-GB" sz="1100" dirty="0"/>
              <a:t>oals</a:t>
            </a:r>
          </a:p>
          <a:p>
            <a:r>
              <a:rPr lang="en-GB" sz="1100" b="1" dirty="0"/>
              <a:t>H</a:t>
            </a:r>
            <a:r>
              <a:rPr lang="en-GB" sz="1100" dirty="0"/>
              <a:t>elp others</a:t>
            </a:r>
          </a:p>
        </p:txBody>
      </p:sp>
      <p:sp>
        <p:nvSpPr>
          <p:cNvPr id="7" name="TextBox 6">
            <a:extLst>
              <a:ext uri="{FF2B5EF4-FFF2-40B4-BE49-F238E27FC236}">
                <a16:creationId xmlns:a16="http://schemas.microsoft.com/office/drawing/2014/main" id="{832D2B84-E115-50A8-CA7D-EFF0BA83A4D4}"/>
              </a:ext>
            </a:extLst>
          </p:cNvPr>
          <p:cNvSpPr txBox="1"/>
          <p:nvPr/>
        </p:nvSpPr>
        <p:spPr>
          <a:xfrm>
            <a:off x="112399" y="197852"/>
            <a:ext cx="3635699" cy="2308324"/>
          </a:xfrm>
          <a:prstGeom prst="rect">
            <a:avLst/>
          </a:prstGeom>
          <a:noFill/>
        </p:spPr>
        <p:txBody>
          <a:bodyPr wrap="square" rtlCol="0">
            <a:spAutoFit/>
          </a:bodyPr>
          <a:lstStyle/>
          <a:p>
            <a:r>
              <a:rPr lang="en-GB" b="1" dirty="0"/>
              <a:t>English</a:t>
            </a:r>
          </a:p>
          <a:p>
            <a:r>
              <a:rPr lang="en-GB" sz="1400" dirty="0"/>
              <a:t>Our book this term is The </a:t>
            </a:r>
          </a:p>
          <a:p>
            <a:r>
              <a:rPr lang="en-GB" sz="1400" dirty="0"/>
              <a:t>Philosopher’s Stone. </a:t>
            </a:r>
          </a:p>
          <a:p>
            <a:r>
              <a:rPr lang="en-GB" sz="1400" dirty="0"/>
              <a:t>Basing our learning on this text, the</a:t>
            </a:r>
          </a:p>
          <a:p>
            <a:r>
              <a:rPr lang="en-GB" sz="1400" dirty="0"/>
              <a:t> class will be writing a range of pieces including instructions, stories and diaries. Our grammar focus will be on expanded noun phrases, using inverted commas for direct speech, and using commas for subordinate clauses.</a:t>
            </a:r>
          </a:p>
        </p:txBody>
      </p:sp>
      <p:sp>
        <p:nvSpPr>
          <p:cNvPr id="9" name="TextBox 8">
            <a:extLst>
              <a:ext uri="{FF2B5EF4-FFF2-40B4-BE49-F238E27FC236}">
                <a16:creationId xmlns:a16="http://schemas.microsoft.com/office/drawing/2014/main" id="{11E1B591-7676-00AE-0E65-AED0E931D86E}"/>
              </a:ext>
            </a:extLst>
          </p:cNvPr>
          <p:cNvSpPr txBox="1"/>
          <p:nvPr/>
        </p:nvSpPr>
        <p:spPr>
          <a:xfrm>
            <a:off x="136318" y="2879566"/>
            <a:ext cx="3635699" cy="1661993"/>
          </a:xfrm>
          <a:prstGeom prst="rect">
            <a:avLst/>
          </a:prstGeom>
          <a:noFill/>
        </p:spPr>
        <p:txBody>
          <a:bodyPr wrap="square" rtlCol="0">
            <a:spAutoFit/>
          </a:bodyPr>
          <a:lstStyle/>
          <a:p>
            <a:r>
              <a:rPr lang="en-GB" b="1" dirty="0"/>
              <a:t>Maths</a:t>
            </a:r>
          </a:p>
          <a:p>
            <a:r>
              <a:rPr lang="en-GB" sz="1400" dirty="0"/>
              <a:t>This first term we will be revisiting and deepening our understanding of the foundations of maths: place value, addition, subtraction, multiplication and division. If you would like to support your child in their maths at home, I can recommend this book:</a:t>
            </a:r>
          </a:p>
        </p:txBody>
      </p:sp>
      <p:pic>
        <p:nvPicPr>
          <p:cNvPr id="11" name="Picture 10">
            <a:extLst>
              <a:ext uri="{FF2B5EF4-FFF2-40B4-BE49-F238E27FC236}">
                <a16:creationId xmlns:a16="http://schemas.microsoft.com/office/drawing/2014/main" id="{934A1E60-424A-306F-11CE-D7A524AC1193}"/>
              </a:ext>
            </a:extLst>
          </p:cNvPr>
          <p:cNvPicPr>
            <a:picLocks noChangeAspect="1"/>
          </p:cNvPicPr>
          <p:nvPr/>
        </p:nvPicPr>
        <p:blipFill>
          <a:blip r:embed="rId3"/>
          <a:stretch>
            <a:fillRect/>
          </a:stretch>
        </p:blipFill>
        <p:spPr>
          <a:xfrm>
            <a:off x="3700369" y="3676357"/>
            <a:ext cx="1028700" cy="1162050"/>
          </a:xfrm>
          <a:prstGeom prst="rect">
            <a:avLst/>
          </a:prstGeom>
        </p:spPr>
      </p:pic>
      <p:sp>
        <p:nvSpPr>
          <p:cNvPr id="12" name="TextBox 11">
            <a:extLst>
              <a:ext uri="{FF2B5EF4-FFF2-40B4-BE49-F238E27FC236}">
                <a16:creationId xmlns:a16="http://schemas.microsoft.com/office/drawing/2014/main" id="{6535FF6B-F6CA-AAC5-5C8A-B9BAC4D5AAEE}"/>
              </a:ext>
            </a:extLst>
          </p:cNvPr>
          <p:cNvSpPr txBox="1"/>
          <p:nvPr/>
        </p:nvSpPr>
        <p:spPr>
          <a:xfrm>
            <a:off x="8948868" y="3616676"/>
            <a:ext cx="3312160" cy="1446550"/>
          </a:xfrm>
          <a:prstGeom prst="rect">
            <a:avLst/>
          </a:prstGeom>
          <a:noFill/>
        </p:spPr>
        <p:txBody>
          <a:bodyPr wrap="square" rtlCol="0">
            <a:spAutoFit/>
          </a:bodyPr>
          <a:lstStyle/>
          <a:p>
            <a:r>
              <a:rPr lang="en-GB" b="1" dirty="0"/>
              <a:t>Art</a:t>
            </a:r>
          </a:p>
          <a:p>
            <a:r>
              <a:rPr lang="en-GB" sz="1400" dirty="0"/>
              <a:t>We will be looking at contemporary portrait artists and how they use shading in their work. The children will draw a portrait of their own. The class will then create 3D clay sculptures of owls. </a:t>
            </a:r>
          </a:p>
        </p:txBody>
      </p:sp>
      <p:pic>
        <p:nvPicPr>
          <p:cNvPr id="1027" name="Picture 3">
            <a:extLst>
              <a:ext uri="{FF2B5EF4-FFF2-40B4-BE49-F238E27FC236}">
                <a16:creationId xmlns:a16="http://schemas.microsoft.com/office/drawing/2014/main" id="{198DA7E8-CBA3-C67A-F165-F457D5748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091" y="155899"/>
            <a:ext cx="1301668" cy="92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7F45DDB-4CC1-18D3-E031-FDD9CE0930FE}"/>
              </a:ext>
            </a:extLst>
          </p:cNvPr>
          <p:cNvSpPr txBox="1"/>
          <p:nvPr/>
        </p:nvSpPr>
        <p:spPr>
          <a:xfrm>
            <a:off x="7818393" y="264160"/>
            <a:ext cx="2408485" cy="1231106"/>
          </a:xfrm>
          <a:prstGeom prst="rect">
            <a:avLst/>
          </a:prstGeom>
          <a:noFill/>
        </p:spPr>
        <p:txBody>
          <a:bodyPr wrap="square" rtlCol="0">
            <a:spAutoFit/>
          </a:bodyPr>
          <a:lstStyle/>
          <a:p>
            <a:r>
              <a:rPr lang="en-GB" b="1" dirty="0"/>
              <a:t>DT</a:t>
            </a:r>
          </a:p>
          <a:p>
            <a:r>
              <a:rPr lang="en-GB" sz="1400" dirty="0" err="1"/>
              <a:t>K’nex</a:t>
            </a:r>
            <a:r>
              <a:rPr lang="en-GB" sz="1400" dirty="0"/>
              <a:t> challenge – the </a:t>
            </a:r>
            <a:r>
              <a:rPr lang="en-GB" sz="1400" dirty="0" err="1"/>
              <a:t>K’nex</a:t>
            </a:r>
            <a:r>
              <a:rPr lang="en-GB" sz="1400" dirty="0"/>
              <a:t> team will be coming in to guide the class through a new engineering challenge. </a:t>
            </a:r>
          </a:p>
        </p:txBody>
      </p:sp>
      <p:sp>
        <p:nvSpPr>
          <p:cNvPr id="16" name="TextBox 15">
            <a:extLst>
              <a:ext uri="{FF2B5EF4-FFF2-40B4-BE49-F238E27FC236}">
                <a16:creationId xmlns:a16="http://schemas.microsoft.com/office/drawing/2014/main" id="{72D7674A-956B-FAC3-78BD-C8F974D40635}"/>
              </a:ext>
            </a:extLst>
          </p:cNvPr>
          <p:cNvSpPr txBox="1"/>
          <p:nvPr/>
        </p:nvSpPr>
        <p:spPr>
          <a:xfrm>
            <a:off x="4643319" y="1970071"/>
            <a:ext cx="3410328" cy="2369880"/>
          </a:xfrm>
          <a:prstGeom prst="rect">
            <a:avLst/>
          </a:prstGeom>
          <a:noFill/>
        </p:spPr>
        <p:txBody>
          <a:bodyPr wrap="square" rtlCol="0">
            <a:spAutoFit/>
          </a:bodyPr>
          <a:lstStyle/>
          <a:p>
            <a:r>
              <a:rPr lang="en-GB" b="1" dirty="0"/>
              <a:t>Science: Properties and materials</a:t>
            </a:r>
          </a:p>
          <a:p>
            <a:r>
              <a:rPr lang="en-GB" sz="1400" dirty="0"/>
              <a:t>Imagining we are helping the props team in the new TV production of Harry Potter, we will be exploring how we can use the properties of materials (solids, liquids and gases) to make special effects. We will be conducting experiments on filtration, oxidization, chemical reactions and solutions. </a:t>
            </a:r>
          </a:p>
        </p:txBody>
      </p:sp>
      <p:sp>
        <p:nvSpPr>
          <p:cNvPr id="17" name="TextBox 16">
            <a:extLst>
              <a:ext uri="{FF2B5EF4-FFF2-40B4-BE49-F238E27FC236}">
                <a16:creationId xmlns:a16="http://schemas.microsoft.com/office/drawing/2014/main" id="{5FE0956B-949E-81E0-E8B6-A64C3E39C85E}"/>
              </a:ext>
            </a:extLst>
          </p:cNvPr>
          <p:cNvSpPr txBox="1"/>
          <p:nvPr/>
        </p:nvSpPr>
        <p:spPr>
          <a:xfrm>
            <a:off x="4328715" y="5159027"/>
            <a:ext cx="4693920" cy="1692771"/>
          </a:xfrm>
          <a:prstGeom prst="rect">
            <a:avLst/>
          </a:prstGeom>
          <a:noFill/>
        </p:spPr>
        <p:txBody>
          <a:bodyPr wrap="square" rtlCol="0">
            <a:spAutoFit/>
          </a:bodyPr>
          <a:lstStyle/>
          <a:p>
            <a:r>
              <a:rPr lang="en-GB" b="1" dirty="0"/>
              <a:t>RE</a:t>
            </a:r>
          </a:p>
          <a:p>
            <a:r>
              <a:rPr lang="en-GB" dirty="0"/>
              <a:t>What does it mean if Christians believe God is holy and loving? </a:t>
            </a:r>
          </a:p>
          <a:p>
            <a:r>
              <a:rPr lang="en-GB" sz="1400" dirty="0"/>
              <a:t>We will be exploring what the Bible says God is like and looking at how we see this in everyday life. </a:t>
            </a:r>
            <a:br>
              <a:rPr lang="en-GB" dirty="0"/>
            </a:br>
            <a:endParaRPr lang="en-GB" dirty="0"/>
          </a:p>
        </p:txBody>
      </p:sp>
      <p:sp>
        <p:nvSpPr>
          <p:cNvPr id="18" name="TextBox 17">
            <a:extLst>
              <a:ext uri="{FF2B5EF4-FFF2-40B4-BE49-F238E27FC236}">
                <a16:creationId xmlns:a16="http://schemas.microsoft.com/office/drawing/2014/main" id="{07A04552-6C7E-1B29-D1C9-56E50B7CEBAB}"/>
              </a:ext>
            </a:extLst>
          </p:cNvPr>
          <p:cNvSpPr txBox="1"/>
          <p:nvPr/>
        </p:nvSpPr>
        <p:spPr>
          <a:xfrm>
            <a:off x="100494" y="4587095"/>
            <a:ext cx="3635699" cy="2646878"/>
          </a:xfrm>
          <a:prstGeom prst="rect">
            <a:avLst/>
          </a:prstGeom>
          <a:noFill/>
        </p:spPr>
        <p:txBody>
          <a:bodyPr wrap="square" rtlCol="0">
            <a:spAutoFit/>
          </a:bodyPr>
          <a:lstStyle/>
          <a:p>
            <a:r>
              <a:rPr lang="en-GB" b="1" dirty="0"/>
              <a:t>Computing</a:t>
            </a:r>
          </a:p>
          <a:p>
            <a:r>
              <a:rPr lang="en-GB" sz="1400" dirty="0"/>
              <a:t>We will be refreshing our understanding of internet safety and looking at search engines. </a:t>
            </a:r>
          </a:p>
          <a:p>
            <a:r>
              <a:rPr lang="en-GB" sz="1400" dirty="0"/>
              <a:t>· How can search engines be used to find the correct information?</a:t>
            </a:r>
          </a:p>
          <a:p>
            <a:r>
              <a:rPr lang="en-GB" sz="1400" dirty="0"/>
              <a:t>· What are reliable sources of information?</a:t>
            </a:r>
          </a:p>
          <a:p>
            <a:r>
              <a:rPr lang="en-GB" sz="1400" dirty="0"/>
              <a:t>· Can everything we read on the internet be trusted?</a:t>
            </a:r>
          </a:p>
          <a:p>
            <a:r>
              <a:rPr lang="en-GB" dirty="0"/>
              <a:t> </a:t>
            </a:r>
          </a:p>
          <a:p>
            <a:endParaRPr lang="en-GB" dirty="0"/>
          </a:p>
        </p:txBody>
      </p:sp>
      <p:pic>
        <p:nvPicPr>
          <p:cNvPr id="10" name="Picture 7" descr="Volcano Science Experiment for Kids - we know stuff">
            <a:extLst>
              <a:ext uri="{FF2B5EF4-FFF2-40B4-BE49-F238E27FC236}">
                <a16:creationId xmlns:a16="http://schemas.microsoft.com/office/drawing/2014/main" id="{A022D497-DC43-9580-39A0-EB83D82290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1213"/>
          <a:stretch>
            <a:fillRect/>
          </a:stretch>
        </p:blipFill>
        <p:spPr bwMode="auto">
          <a:xfrm>
            <a:off x="5784137" y="4124243"/>
            <a:ext cx="2034256" cy="10606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09FC2BF2-50E4-6A07-76F0-378BA4527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5055" y="2018486"/>
            <a:ext cx="1287201" cy="190892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lay Owls for Kids – City Arts Newbury">
            <a:extLst>
              <a:ext uri="{FF2B5EF4-FFF2-40B4-BE49-F238E27FC236}">
                <a16:creationId xmlns:a16="http://schemas.microsoft.com/office/drawing/2014/main" id="{D4EC45F1-AE97-F486-40CE-CFFF2BB03E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948" y="5207778"/>
            <a:ext cx="1343999" cy="13515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EDCE4A2-70CB-9900-47C8-C0B6551DF4A4}"/>
              </a:ext>
            </a:extLst>
          </p:cNvPr>
          <p:cNvSpPr txBox="1"/>
          <p:nvPr/>
        </p:nvSpPr>
        <p:spPr>
          <a:xfrm>
            <a:off x="8065629" y="2391248"/>
            <a:ext cx="2408485" cy="2000548"/>
          </a:xfrm>
          <a:prstGeom prst="rect">
            <a:avLst/>
          </a:prstGeom>
          <a:noFill/>
        </p:spPr>
        <p:txBody>
          <a:bodyPr wrap="square" rtlCol="0">
            <a:spAutoFit/>
          </a:bodyPr>
          <a:lstStyle/>
          <a:p>
            <a:r>
              <a:rPr lang="en-GB" b="1" dirty="0"/>
              <a:t>PE</a:t>
            </a:r>
          </a:p>
          <a:p>
            <a:r>
              <a:rPr lang="en-GB" sz="1400" dirty="0"/>
              <a:t>This half term children will be doing PE with Atlas on a Monday afternoon. He will be starting off the term with football.  </a:t>
            </a:r>
          </a:p>
          <a:p>
            <a:r>
              <a:rPr lang="en-GB" dirty="0"/>
              <a:t> </a:t>
            </a:r>
          </a:p>
          <a:p>
            <a:endParaRPr lang="en-GB" b="1" dirty="0"/>
          </a:p>
        </p:txBody>
      </p:sp>
      <p:pic>
        <p:nvPicPr>
          <p:cNvPr id="3" name="Picture 2">
            <a:extLst>
              <a:ext uri="{FF2B5EF4-FFF2-40B4-BE49-F238E27FC236}">
                <a16:creationId xmlns:a16="http://schemas.microsoft.com/office/drawing/2014/main" id="{293A0A77-B362-3D5E-6174-76DAABC3BFEE}"/>
              </a:ext>
            </a:extLst>
          </p:cNvPr>
          <p:cNvPicPr>
            <a:picLocks noChangeAspect="1"/>
          </p:cNvPicPr>
          <p:nvPr/>
        </p:nvPicPr>
        <p:blipFill>
          <a:blip r:embed="rId8"/>
          <a:stretch>
            <a:fillRect/>
          </a:stretch>
        </p:blipFill>
        <p:spPr>
          <a:xfrm>
            <a:off x="9231550" y="1474381"/>
            <a:ext cx="968104" cy="916867"/>
          </a:xfrm>
          <a:prstGeom prst="rect">
            <a:avLst/>
          </a:prstGeom>
        </p:spPr>
      </p:pic>
    </p:spTree>
    <p:extLst>
      <p:ext uri="{BB962C8B-B14F-4D97-AF65-F5344CB8AC3E}">
        <p14:creationId xmlns:p14="http://schemas.microsoft.com/office/powerpoint/2010/main" val="356367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FB2CA0-4A1A-6D11-3514-04F7D6AE99E4}"/>
              </a:ext>
            </a:extLst>
          </p:cNvPr>
          <p:cNvSpPr txBox="1"/>
          <p:nvPr/>
        </p:nvSpPr>
        <p:spPr>
          <a:xfrm>
            <a:off x="162560" y="639694"/>
            <a:ext cx="6096000" cy="1524905"/>
          </a:xfrm>
          <a:prstGeom prst="rect">
            <a:avLst/>
          </a:prstGeom>
          <a:noFill/>
        </p:spPr>
        <p:txBody>
          <a:bodyPr wrap="square">
            <a:spAutoFit/>
          </a:bodyPr>
          <a:lstStyle/>
          <a:p>
            <a:pPr marL="0" marR="0" indent="0" algn="l">
              <a:lnSpc>
                <a:spcPct val="119000"/>
              </a:lnSpc>
              <a:spcBef>
                <a:spcPts val="0"/>
              </a:spcBef>
              <a:spcAft>
                <a:spcPts val="0"/>
              </a:spcAft>
            </a:pPr>
            <a:r>
              <a:rPr lang="en-GB" sz="1050" b="1" u="sng" kern="1400" dirty="0">
                <a:ln>
                  <a:noFill/>
                </a:ln>
                <a:solidFill>
                  <a:srgbClr val="000000"/>
                </a:solidFill>
                <a:effectLst/>
              </a:rPr>
              <a:t>PE</a:t>
            </a:r>
            <a:r>
              <a:rPr lang="en-GB" sz="1050" b="1" kern="1400" dirty="0">
                <a:ln>
                  <a:noFill/>
                </a:ln>
                <a:solidFill>
                  <a:srgbClr val="000000"/>
                </a:solidFill>
                <a:effectLst/>
              </a:rPr>
              <a:t> </a:t>
            </a:r>
          </a:p>
          <a:p>
            <a:pPr marL="89992" marR="0" indent="-89992" algn="l">
              <a:lnSpc>
                <a:spcPct val="119000"/>
              </a:lnSpc>
              <a:spcBef>
                <a:spcPts val="0"/>
              </a:spcBef>
              <a:spcAft>
                <a:spcPts val="0"/>
              </a:spcAft>
            </a:pPr>
            <a:r>
              <a:rPr lang="en-GB" sz="1050" kern="1400" dirty="0">
                <a:ln>
                  <a:noFill/>
                </a:ln>
                <a:solidFill>
                  <a:srgbClr val="000000"/>
                </a:solidFill>
                <a:effectLst/>
              </a:rPr>
              <a:t>·  Choose and combine techniques in game situations (running, throwing, catching, passing, jumping and kicking, etc.). </a:t>
            </a:r>
          </a:p>
          <a:p>
            <a:pPr marL="89992" marR="0" indent="-89992" algn="l">
              <a:lnSpc>
                <a:spcPct val="119000"/>
              </a:lnSpc>
              <a:spcBef>
                <a:spcPts val="0"/>
              </a:spcBef>
              <a:spcAft>
                <a:spcPts val="0"/>
              </a:spcAft>
            </a:pPr>
            <a:r>
              <a:rPr lang="en-GB" sz="1050" kern="1400" dirty="0">
                <a:ln>
                  <a:noFill/>
                </a:ln>
                <a:solidFill>
                  <a:srgbClr val="000000"/>
                </a:solidFill>
                <a:effectLst/>
              </a:rPr>
              <a:t>· Choose the most appropriate tactics for a game.</a:t>
            </a:r>
          </a:p>
          <a:p>
            <a:pPr marL="89992" marR="0" indent="-89992" algn="l">
              <a:lnSpc>
                <a:spcPct val="119000"/>
              </a:lnSpc>
              <a:spcBef>
                <a:spcPts val="0"/>
              </a:spcBef>
              <a:spcAft>
                <a:spcPts val="0"/>
              </a:spcAft>
            </a:pPr>
            <a:r>
              <a:rPr lang="en-GB" sz="1050" kern="1400" dirty="0">
                <a:ln>
                  <a:noFill/>
                </a:ln>
                <a:solidFill>
                  <a:srgbClr val="000000"/>
                </a:solidFill>
                <a:effectLst/>
              </a:rPr>
              <a:t>· Uphold the spirit of fair play and respect in all competitive situations.</a:t>
            </a:r>
          </a:p>
          <a:p>
            <a:pPr marL="89992" marR="0" indent="-89992" algn="l">
              <a:lnSpc>
                <a:spcPct val="119000"/>
              </a:lnSpc>
              <a:spcBef>
                <a:spcPts val="0"/>
              </a:spcBef>
              <a:spcAft>
                <a:spcPts val="0"/>
              </a:spcAft>
            </a:pPr>
            <a:r>
              <a:rPr lang="en-GB" sz="1050" kern="1400" dirty="0">
                <a:ln>
                  <a:noFill/>
                </a:ln>
                <a:solidFill>
                  <a:srgbClr val="000000"/>
                </a:solidFill>
                <a:effectLst/>
              </a:rPr>
              <a:t>· Lead others when called upon and act as a good role model within a team</a:t>
            </a:r>
            <a:r>
              <a:rPr lang="en-GB" sz="1200" kern="1400" dirty="0">
                <a:ln>
                  <a:noFill/>
                </a:ln>
                <a:solidFill>
                  <a:srgbClr val="000000"/>
                </a:solidFill>
                <a:effectLst/>
              </a:rPr>
              <a:t>.</a:t>
            </a:r>
          </a:p>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 </a:t>
            </a:r>
          </a:p>
        </p:txBody>
      </p:sp>
      <p:sp>
        <p:nvSpPr>
          <p:cNvPr id="7" name="TextBox 6">
            <a:extLst>
              <a:ext uri="{FF2B5EF4-FFF2-40B4-BE49-F238E27FC236}">
                <a16:creationId xmlns:a16="http://schemas.microsoft.com/office/drawing/2014/main" id="{EE668071-6A75-3945-D511-218846F4BCBA}"/>
              </a:ext>
            </a:extLst>
          </p:cNvPr>
          <p:cNvSpPr txBox="1"/>
          <p:nvPr/>
        </p:nvSpPr>
        <p:spPr>
          <a:xfrm>
            <a:off x="264158" y="161590"/>
            <a:ext cx="6096000" cy="670120"/>
          </a:xfrm>
          <a:prstGeom prst="rect">
            <a:avLst/>
          </a:prstGeom>
          <a:noFill/>
        </p:spPr>
        <p:txBody>
          <a:bodyPr wrap="square">
            <a:spAutoFit/>
          </a:bodyPr>
          <a:lstStyle/>
          <a:p>
            <a:pPr marL="0" marR="0" indent="0" algn="l">
              <a:lnSpc>
                <a:spcPct val="119000"/>
              </a:lnSpc>
              <a:spcBef>
                <a:spcPts val="0"/>
              </a:spcBef>
              <a:spcAft>
                <a:spcPts val="600"/>
              </a:spcAft>
            </a:pPr>
            <a:r>
              <a:rPr lang="en-GB" sz="1800" u="sng" kern="1400" dirty="0">
                <a:ln>
                  <a:noFill/>
                </a:ln>
                <a:solidFill>
                  <a:srgbClr val="000000"/>
                </a:solidFill>
                <a:effectLst/>
                <a:latin typeface="Calibri" panose="020F0502020204030204" pitchFamily="34" charset="0"/>
              </a:rPr>
              <a:t>National Curriculum links</a:t>
            </a:r>
            <a:endParaRPr lang="en-GB" sz="1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000" kern="1400" dirty="0">
                <a:ln>
                  <a:noFill/>
                </a:ln>
                <a:solidFill>
                  <a:srgbClr val="000000"/>
                </a:solidFill>
                <a:effectLst/>
                <a:latin typeface="Calibri" panose="020F0502020204030204" pitchFamily="34" charset="0"/>
              </a:rPr>
              <a:t> </a:t>
            </a:r>
          </a:p>
        </p:txBody>
      </p:sp>
      <p:sp>
        <p:nvSpPr>
          <p:cNvPr id="10" name="TextBox 9">
            <a:extLst>
              <a:ext uri="{FF2B5EF4-FFF2-40B4-BE49-F238E27FC236}">
                <a16:creationId xmlns:a16="http://schemas.microsoft.com/office/drawing/2014/main" id="{BB1E7101-A223-B0F4-F18A-9E86888519CF}"/>
              </a:ext>
            </a:extLst>
          </p:cNvPr>
          <p:cNvSpPr txBox="1"/>
          <p:nvPr/>
        </p:nvSpPr>
        <p:spPr>
          <a:xfrm>
            <a:off x="6096000" y="353606"/>
            <a:ext cx="6096000" cy="1169551"/>
          </a:xfrm>
          <a:prstGeom prst="rect">
            <a:avLst/>
          </a:prstGeom>
          <a:noFill/>
        </p:spPr>
        <p:txBody>
          <a:bodyPr wrap="square">
            <a:spAutoFit/>
          </a:bodyPr>
          <a:lstStyle/>
          <a:p>
            <a:r>
              <a:rPr lang="en-GB" sz="1000" b="1" u="sng" dirty="0">
                <a:ea typeface="Aptos" panose="020B0004020202020204" pitchFamily="34" charset="0"/>
                <a:cs typeface="Aptos" panose="020B0004020202020204" pitchFamily="34" charset="0"/>
              </a:rPr>
              <a:t>Art</a:t>
            </a:r>
          </a:p>
          <a:p>
            <a:r>
              <a:rPr lang="en-GB" sz="1000" i="1" dirty="0">
                <a:ea typeface="Aptos" panose="020B0004020202020204" pitchFamily="34" charset="0"/>
                <a:cs typeface="Aptos" panose="020B0004020202020204" pitchFamily="34" charset="0"/>
              </a:rPr>
              <a:t>Pupils should be taught to develop their techniques, including their control and their use of materials, with creativity, experimentation and an increasing awareness of different kinds of art, craft and design. Pupils should be taught:  to create sketch books to record their observations and use them to review and revisit ideas  to improve their mastery of art and design techniques, including drawing, painting and sculpture with a range of materials [for example, pencil, charcoal, paint, clay]  about great artists, architects and designers in history. </a:t>
            </a:r>
            <a:endParaRPr lang="en-GB" sz="1600" dirty="0">
              <a:effectLst/>
              <a:latin typeface="Calibri" panose="020F0502020204030204" pitchFamily="34" charset="0"/>
              <a:ea typeface="Aptos" panose="020B0004020202020204" pitchFamily="34" charset="0"/>
            </a:endParaRPr>
          </a:p>
        </p:txBody>
      </p:sp>
      <p:sp>
        <p:nvSpPr>
          <p:cNvPr id="12" name="TextBox 11">
            <a:extLst>
              <a:ext uri="{FF2B5EF4-FFF2-40B4-BE49-F238E27FC236}">
                <a16:creationId xmlns:a16="http://schemas.microsoft.com/office/drawing/2014/main" id="{B6819368-BBC3-F8B6-8F29-61A805364FBA}"/>
              </a:ext>
            </a:extLst>
          </p:cNvPr>
          <p:cNvSpPr txBox="1"/>
          <p:nvPr/>
        </p:nvSpPr>
        <p:spPr>
          <a:xfrm>
            <a:off x="60962" y="2007818"/>
            <a:ext cx="5872480" cy="4670509"/>
          </a:xfrm>
          <a:prstGeom prst="rect">
            <a:avLst/>
          </a:prstGeom>
          <a:noFill/>
        </p:spPr>
        <p:txBody>
          <a:bodyPr wrap="square">
            <a:spAutoFit/>
          </a:bodyPr>
          <a:lstStyle/>
          <a:p>
            <a:pPr lvl="0">
              <a:lnSpc>
                <a:spcPct val="115000"/>
              </a:lnSpc>
              <a:buClr>
                <a:srgbClr val="5B5BA5"/>
              </a:buClr>
            </a:pPr>
            <a:r>
              <a:rPr lang="en-GB" sz="1000" b="1" u="sng" dirty="0">
                <a:latin typeface="Abadi" panose="020B0604020104020204" pitchFamily="34" charset="0"/>
                <a:ea typeface="Quicksand"/>
                <a:cs typeface="Quicksand"/>
              </a:rPr>
              <a:t>Computing</a:t>
            </a:r>
            <a:endParaRPr lang="en-GB" sz="1000" b="1" u="sng" strike="noStrike" dirty="0">
              <a:effectLst/>
              <a:latin typeface="Abadi" panose="020B0604020104020204" pitchFamily="34" charset="0"/>
              <a:ea typeface="Quicksand"/>
              <a:cs typeface="Quicksand"/>
            </a:endParaRP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Use search technologies effectively, appreciate how results are selected and ranked, and be discerning in evaluating digital content</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Select, use, and combine a variety of software (including internet services) on a range of digital devices to design and create a range of programs, systems, and content that accomplish given goals, including collecting, analysing, evaluating, and presenting data and information.</a:t>
            </a:r>
          </a:p>
          <a:p>
            <a:pPr marL="342900" lvl="0" indent="-342900">
              <a:lnSpc>
                <a:spcPct val="115000"/>
              </a:lnSpc>
              <a:buClr>
                <a:srgbClr val="5B5BA5"/>
              </a:buClr>
              <a:buFont typeface="Arial" panose="020B0604020202020204" pitchFamily="34" charset="0"/>
              <a:buChar char="●"/>
            </a:pPr>
            <a:r>
              <a:rPr lang="en-GB" sz="1000" u="none" strike="noStrike" dirty="0">
                <a:solidFill>
                  <a:srgbClr val="0B0C0C"/>
                </a:solidFill>
                <a:effectLst/>
                <a:highlight>
                  <a:srgbClr val="FFFFFF"/>
                </a:highlight>
                <a:ea typeface="Quicksand"/>
                <a:cs typeface="Quicksand"/>
              </a:rPr>
              <a:t>use technology safely, respectfully, and responsibly; recognise acceptable/unacceptable behaviour.</a:t>
            </a:r>
            <a:r>
              <a:rPr lang="en-GB" sz="1000" b="1" dirty="0">
                <a:effectLst/>
              </a:rPr>
              <a:t> </a:t>
            </a:r>
            <a:endParaRPr lang="en-GB" sz="1000" b="1" dirty="0"/>
          </a:p>
          <a:p>
            <a:pPr marL="457200" indent="-457200">
              <a:lnSpc>
                <a:spcPct val="115000"/>
              </a:lnSpc>
            </a:pPr>
            <a:r>
              <a:rPr lang="en-GB" sz="1000" dirty="0">
                <a:effectLst/>
                <a:ea typeface="Quicksand"/>
                <a:cs typeface="Quicksand"/>
              </a:rPr>
              <a:t>Managing information online</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navigate online content, websites, or social media feeds using more sophisticated tools to get to the information I want (e.g. menus, sitemaps, breadcrumb-trails, site search functions). (11-14)</a:t>
            </a:r>
            <a:endParaRPr lang="en-GB" sz="1000" dirty="0">
              <a:ea typeface="Quicksand"/>
              <a:cs typeface="Quicksand"/>
            </a:endParaRPr>
          </a:p>
          <a:p>
            <a:pPr lvl="0">
              <a:lnSpc>
                <a:spcPct val="115000"/>
              </a:lnSpc>
              <a:buClr>
                <a:srgbClr val="5B5BA5"/>
              </a:buClr>
            </a:pPr>
            <a:r>
              <a:rPr lang="en-GB" sz="1000" dirty="0">
                <a:effectLst/>
                <a:ea typeface="Quicksand"/>
                <a:cs typeface="Quicksand"/>
              </a:rPr>
              <a:t>Copyright and ownership</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explain why copying someone else’s work from the internet without permission can cause problems.</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give examples of what those problems might be.</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When searching on the internet for content to use, I can explain why I need to consider who owns it and whether I have the right to reuse it. </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give some simple examples.</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assess and justify when it is acceptable to use the work of others.</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give examples of content that is permitted to be reused. </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demonstrate the use of search tools to find and access online content which can be reused by others.</a:t>
            </a:r>
          </a:p>
          <a:p>
            <a:pPr marL="342900" lvl="0" indent="-342900">
              <a:lnSpc>
                <a:spcPct val="115000"/>
              </a:lnSpc>
              <a:buClr>
                <a:srgbClr val="5B5BA5"/>
              </a:buClr>
              <a:buFont typeface="Arial" panose="020B0604020202020204" pitchFamily="34" charset="0"/>
              <a:buChar char="●"/>
            </a:pPr>
            <a:r>
              <a:rPr lang="en-GB" sz="1000" u="none" strike="noStrike" dirty="0">
                <a:effectLst/>
                <a:ea typeface="Quicksand"/>
                <a:cs typeface="Quicksand"/>
              </a:rPr>
              <a:t>I can demonstrate how to make references to and acknowledge sources I have used from the internet.</a:t>
            </a:r>
          </a:p>
          <a:p>
            <a:r>
              <a:rPr lang="en-GB" sz="1000" dirty="0">
                <a:effectLst/>
                <a:ea typeface="Quicksand"/>
                <a:cs typeface="Quicksand"/>
              </a:rPr>
              <a:t>I can explain the principles of fair use and apply this to case studies. (11-14)</a:t>
            </a:r>
            <a:endParaRPr lang="en-GB" sz="1000" dirty="0"/>
          </a:p>
        </p:txBody>
      </p:sp>
      <p:sp>
        <p:nvSpPr>
          <p:cNvPr id="14" name="TextBox 13">
            <a:extLst>
              <a:ext uri="{FF2B5EF4-FFF2-40B4-BE49-F238E27FC236}">
                <a16:creationId xmlns:a16="http://schemas.microsoft.com/office/drawing/2014/main" id="{AD62DFF6-57AB-940E-5157-5330BD8ABFDD}"/>
              </a:ext>
            </a:extLst>
          </p:cNvPr>
          <p:cNvSpPr txBox="1"/>
          <p:nvPr/>
        </p:nvSpPr>
        <p:spPr>
          <a:xfrm>
            <a:off x="6096002" y="1576931"/>
            <a:ext cx="5872478" cy="4477508"/>
          </a:xfrm>
          <a:prstGeom prst="rect">
            <a:avLst/>
          </a:prstGeom>
          <a:noFill/>
        </p:spPr>
        <p:txBody>
          <a:bodyPr wrap="square">
            <a:spAutoFit/>
          </a:bodyPr>
          <a:lstStyle/>
          <a:p>
            <a:pPr algn="l"/>
            <a:r>
              <a:rPr lang="en-GB" sz="1050" b="1" i="0" u="sng" dirty="0">
                <a:solidFill>
                  <a:srgbClr val="0B0C0C"/>
                </a:solidFill>
                <a:effectLst/>
              </a:rPr>
              <a:t>Science</a:t>
            </a:r>
            <a:r>
              <a:rPr lang="en-GB" sz="1050" b="0" i="0" u="sng" dirty="0">
                <a:solidFill>
                  <a:srgbClr val="0B0C0C"/>
                </a:solidFill>
                <a:effectLst/>
              </a:rPr>
              <a:t> </a:t>
            </a:r>
          </a:p>
          <a:p>
            <a:pPr marL="342900" lvl="0" indent="-342900">
              <a:lnSpc>
                <a:spcPct val="107000"/>
              </a:lnSpc>
              <a:buFont typeface="Symbol" panose="05050102010706020507" pitchFamily="18" charset="2"/>
              <a:buChar char=""/>
            </a:pPr>
            <a:r>
              <a:rPr lang="en-GB" sz="1050" dirty="0"/>
              <a:t>compare and group together everyday materials on the basis of their properties, including their solubility and response to magnets</a:t>
            </a:r>
          </a:p>
          <a:p>
            <a:pPr marL="342900" lvl="0" indent="-342900">
              <a:lnSpc>
                <a:spcPct val="107000"/>
              </a:lnSpc>
              <a:buFont typeface="Symbol" panose="05050102010706020507" pitchFamily="18" charset="2"/>
              <a:buChar char=""/>
            </a:pPr>
            <a:r>
              <a:rPr lang="en-GB" sz="1050" dirty="0"/>
              <a:t>know that some materials will dissolve in liquid to form a solution, and describe how to recover a substance from a solution</a:t>
            </a:r>
          </a:p>
          <a:p>
            <a:pPr marL="342900" lvl="0" indent="-342900">
              <a:lnSpc>
                <a:spcPct val="107000"/>
              </a:lnSpc>
              <a:buFont typeface="Symbol" panose="05050102010706020507" pitchFamily="18" charset="2"/>
              <a:buChar char=""/>
            </a:pPr>
            <a:r>
              <a:rPr lang="en-GB" sz="1050" dirty="0"/>
              <a:t>use knowledge of solids, liquids and gases to decide how mixtures might be separated, including through filtering, sieving and evaporating</a:t>
            </a:r>
          </a:p>
          <a:p>
            <a:pPr marL="342900" lvl="0" indent="-342900">
              <a:lnSpc>
                <a:spcPct val="107000"/>
              </a:lnSpc>
              <a:buFont typeface="Symbol" panose="05050102010706020507" pitchFamily="18" charset="2"/>
              <a:buChar char=""/>
            </a:pPr>
            <a:r>
              <a:rPr lang="en-GB" sz="1050" dirty="0"/>
              <a:t>demonstrate that dissolving, mixing and changes of state are reversible changes</a:t>
            </a:r>
          </a:p>
          <a:p>
            <a:pPr marL="342900" lvl="0" indent="-342900">
              <a:lnSpc>
                <a:spcPct val="107000"/>
              </a:lnSpc>
              <a:spcAft>
                <a:spcPts val="800"/>
              </a:spcAft>
              <a:buFont typeface="Symbol" panose="05050102010706020507" pitchFamily="18" charset="2"/>
              <a:buChar char=""/>
            </a:pPr>
            <a:r>
              <a:rPr lang="en-GB" sz="1050" dirty="0"/>
              <a:t>explain that some changes result in the formation of new materials, and that this kind of change is not usually reversible, including changes associated with burning and the action of acid on bicarbonate of soda</a:t>
            </a:r>
          </a:p>
          <a:p>
            <a:pPr marL="342900" lvl="0" indent="-342900">
              <a:lnSpc>
                <a:spcPct val="107000"/>
              </a:lnSpc>
              <a:buFont typeface="Symbol" panose="05050102010706020507" pitchFamily="18" charset="2"/>
              <a:buChar char=""/>
            </a:pPr>
            <a:r>
              <a:rPr lang="en-GB" sz="1050" dirty="0"/>
              <a:t>planning different types of scientific enquiries to answer questions, including recognising and controlling variables where necessary</a:t>
            </a:r>
          </a:p>
          <a:p>
            <a:pPr marL="342900" lvl="0" indent="-342900">
              <a:lnSpc>
                <a:spcPct val="107000"/>
              </a:lnSpc>
              <a:buFont typeface="Symbol" panose="05050102010706020507" pitchFamily="18" charset="2"/>
              <a:buChar char=""/>
            </a:pPr>
            <a:r>
              <a:rPr lang="en-GB" sz="1050" dirty="0"/>
              <a:t>taking measurements, using a range of scientific equipment, with increasing accuracy and precision, taking repeat readings when appropriate</a:t>
            </a:r>
          </a:p>
          <a:p>
            <a:pPr marL="342900" lvl="0" indent="-342900">
              <a:lnSpc>
                <a:spcPct val="107000"/>
              </a:lnSpc>
              <a:buFont typeface="Symbol" panose="05050102010706020507" pitchFamily="18" charset="2"/>
              <a:buChar char=""/>
            </a:pPr>
            <a:r>
              <a:rPr lang="en-GB" sz="1050" dirty="0"/>
              <a:t>recording data and results of increasing complexity using scientific diagrams and labels, classification keys, tables, scatter graphs, bar and line graphs</a:t>
            </a:r>
          </a:p>
          <a:p>
            <a:pPr marL="342900" lvl="0" indent="-342900">
              <a:lnSpc>
                <a:spcPct val="107000"/>
              </a:lnSpc>
              <a:buFont typeface="Symbol" panose="05050102010706020507" pitchFamily="18" charset="2"/>
              <a:buChar char=""/>
            </a:pPr>
            <a:r>
              <a:rPr lang="en-GB" sz="1050" dirty="0"/>
              <a:t>using test results to make predictions to set up further comparative and fair tests</a:t>
            </a:r>
          </a:p>
          <a:p>
            <a:pPr marL="342900" lvl="0" indent="-342900">
              <a:lnSpc>
                <a:spcPct val="107000"/>
              </a:lnSpc>
              <a:buFont typeface="Symbol" panose="05050102010706020507" pitchFamily="18" charset="2"/>
              <a:buChar char=""/>
            </a:pPr>
            <a:r>
              <a:rPr lang="en-GB" sz="1050" dirty="0"/>
              <a:t>reporting and presenting findings from enquiries, including conclusions, causal relationships and explanations of and degree of trust in results, in oral and written forms such as displays and other presentations</a:t>
            </a:r>
          </a:p>
          <a:p>
            <a:pPr marL="342900" lvl="0" indent="-342900">
              <a:lnSpc>
                <a:spcPct val="107000"/>
              </a:lnSpc>
              <a:spcAft>
                <a:spcPts val="800"/>
              </a:spcAft>
              <a:buFont typeface="Symbol" panose="05050102010706020507" pitchFamily="18" charset="2"/>
              <a:buChar char=""/>
            </a:pPr>
            <a:r>
              <a:rPr lang="en-GB" sz="1050" dirty="0"/>
              <a:t>identifying scientific evidence that has been used to support or refute ideas or arguments</a:t>
            </a:r>
          </a:p>
          <a:p>
            <a:pPr marL="342900" lvl="0" indent="-342900">
              <a:lnSpc>
                <a:spcPct val="107000"/>
              </a:lnSpc>
              <a:spcAft>
                <a:spcPts val="800"/>
              </a:spcAft>
              <a:buFont typeface="Symbol" panose="05050102010706020507" pitchFamily="18" charset="2"/>
              <a:buChar char=""/>
            </a:pPr>
            <a:endParaRPr lang="en-GB" sz="800" dirty="0"/>
          </a:p>
          <a:p>
            <a:pPr algn="l">
              <a:buFont typeface="Arial" panose="020B0604020202020204" pitchFamily="34" charset="0"/>
              <a:buChar char="•"/>
            </a:pPr>
            <a:endParaRPr lang="en-GB" sz="1000" b="0" i="0" dirty="0">
              <a:solidFill>
                <a:srgbClr val="0B0C0C"/>
              </a:solidFill>
              <a:effectLst/>
            </a:endParaRPr>
          </a:p>
        </p:txBody>
      </p:sp>
    </p:spTree>
    <p:extLst>
      <p:ext uri="{BB962C8B-B14F-4D97-AF65-F5344CB8AC3E}">
        <p14:creationId xmlns:p14="http://schemas.microsoft.com/office/powerpoint/2010/main" val="152683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A01B8996C6B740BC834895028F4A80" ma:contentTypeVersion="8" ma:contentTypeDescription="Create a new document." ma:contentTypeScope="" ma:versionID="c120ee0ec235e50483df65354eb9421e">
  <xsd:schema xmlns:xsd="http://www.w3.org/2001/XMLSchema" xmlns:xs="http://www.w3.org/2001/XMLSchema" xmlns:p="http://schemas.microsoft.com/office/2006/metadata/properties" xmlns:ns3="ca5d736e-0270-4f44-aaca-816b4b8e3520" xmlns:ns4="ddf37d46-5cb0-4264-a995-5e18c8c8997c" targetNamespace="http://schemas.microsoft.com/office/2006/metadata/properties" ma:root="true" ma:fieldsID="ce700d3c5ece0851df03c7a9d3f2cf0c" ns3:_="" ns4:_="">
    <xsd:import namespace="ca5d736e-0270-4f44-aaca-816b4b8e3520"/>
    <xsd:import namespace="ddf37d46-5cb0-4264-a995-5e18c8c8997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736e-0270-4f44-aaca-816b4b8e3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f37d46-5cb0-4264-a995-5e18c8c899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a5d736e-0270-4f44-aaca-816b4b8e3520" xsi:nil="true"/>
  </documentManagement>
</p:properties>
</file>

<file path=customXml/itemProps1.xml><?xml version="1.0" encoding="utf-8"?>
<ds:datastoreItem xmlns:ds="http://schemas.openxmlformats.org/officeDocument/2006/customXml" ds:itemID="{20C868E4-8292-479D-9DBB-138DB24E758A}">
  <ds:schemaRefs>
    <ds:schemaRef ds:uri="http://schemas.microsoft.com/sharepoint/v3/contenttype/forms"/>
  </ds:schemaRefs>
</ds:datastoreItem>
</file>

<file path=customXml/itemProps2.xml><?xml version="1.0" encoding="utf-8"?>
<ds:datastoreItem xmlns:ds="http://schemas.openxmlformats.org/officeDocument/2006/customXml" ds:itemID="{7573022E-37F4-4B77-BC6D-069C3385B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736e-0270-4f44-aaca-816b4b8e3520"/>
    <ds:schemaRef ds:uri="ddf37d46-5cb0-4264-a995-5e18c8c899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1578E4-993B-496E-85C9-42C76E14A5DB}">
  <ds:schemaRefs>
    <ds:schemaRef ds:uri="http://schemas.microsoft.com/office/2006/documentManagement/types"/>
    <ds:schemaRef ds:uri="http://purl.org/dc/terms/"/>
    <ds:schemaRef ds:uri="http://www.w3.org/XML/1998/namespace"/>
    <ds:schemaRef ds:uri="http://purl.org/dc/dcmitype/"/>
    <ds:schemaRef ds:uri="ddf37d46-5cb0-4264-a995-5e18c8c8997c"/>
    <ds:schemaRef ds:uri="ca5d736e-0270-4f44-aaca-816b4b8e3520"/>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15242</TotalTime>
  <Words>1080</Words>
  <Application>Microsoft Office PowerPoint</Application>
  <PresentationFormat>Widescreen</PresentationFormat>
  <Paragraphs>75</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Abadi</vt:lpstr>
      <vt:lpstr>Aptos</vt:lpstr>
      <vt:lpstr>Aptos Display</vt:lpstr>
      <vt:lpstr>Arial</vt:lpstr>
      <vt:lpstr>Bradley Hand ITC</vt:lpstr>
      <vt:lpstr>Calibri</vt:lpstr>
      <vt:lpstr>Quicksand</vt:lpstr>
      <vt:lpstr>Symbol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Wallbridge</dc:creator>
  <cp:lastModifiedBy>Rebecca Wallbridge</cp:lastModifiedBy>
  <cp:revision>6</cp:revision>
  <cp:lastPrinted>2025-09-08T11:19:22Z</cp:lastPrinted>
  <dcterms:created xsi:type="dcterms:W3CDTF">2024-12-19T14:09:47Z</dcterms:created>
  <dcterms:modified xsi:type="dcterms:W3CDTF">2025-09-11T07:42:27Z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0x01010053A01B8996C6B740BC834895028F4A80</vt:lpwstr>
  </property>
</Properties>
</file>