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5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9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46118" y="-34814"/>
            <a:ext cx="76963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latin typeface="Harrington" panose="04040505050A02020702" pitchFamily="82" charset="0"/>
              </a:rPr>
              <a:t>Ready, steady, GROW!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74" y="87443"/>
            <a:ext cx="31547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English 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Reading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Drawing club texts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Phase 2 and 3 phonic words and tricky words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Writing</a:t>
            </a:r>
            <a:r>
              <a:rPr lang="en-GB" sz="1400" dirty="0">
                <a:latin typeface="Comic Sans MS" panose="030F0702030302020204" pitchFamily="66" charset="0"/>
              </a:rPr>
              <a:t> –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Drawing club annotations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CVC and CVVC etc words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News writing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Plant observation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Letter formation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CP – message centre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20161" y="3168260"/>
            <a:ext cx="18344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Building 6,7,8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Combining groups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Adding 1 more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1 more, 1 less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Building 9 and 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0217" y="1241378"/>
            <a:ext cx="3389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Understanding the world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Understanding and labelling different parts of a plants, seeds and trees.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What are the different countries in the UK and what do the flags look like?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8532" y="917617"/>
            <a:ext cx="34115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Harrington" panose="04040505050A02020702" pitchFamily="82" charset="0"/>
              </a:rPr>
              <a:t>Reception</a:t>
            </a:r>
          </a:p>
          <a:p>
            <a:pPr algn="ctr"/>
            <a:r>
              <a:rPr lang="en-GB" dirty="0">
                <a:latin typeface="Harrington" panose="04040505050A02020702" pitchFamily="82" charset="0"/>
              </a:rPr>
              <a:t>Value this term: Justice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Trusting in God together, we live,</a:t>
            </a:r>
          </a:p>
          <a:p>
            <a:pPr algn="ctr"/>
            <a:r>
              <a:rPr lang="en-GB" sz="1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learn and grow.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65034" y="5345796"/>
            <a:ext cx="21655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RE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Why is Easter special for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Christians?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51509" y="4776410"/>
            <a:ext cx="2731902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u="sng" dirty="0">
                <a:effectLst/>
                <a:latin typeface="Comic Sans MS" panose="030F0902030302020204" pitchFamily="66" charset="0"/>
              </a:rPr>
              <a:t>Physical Development </a:t>
            </a:r>
          </a:p>
          <a:p>
            <a:pPr algn="r"/>
            <a:r>
              <a:rPr lang="en-GB" sz="1400" dirty="0">
                <a:effectLst/>
                <a:latin typeface="Comic Sans MS" panose="030F0902030302020204" pitchFamily="66" charset="0"/>
              </a:rPr>
              <a:t>Threading and sorting. </a:t>
            </a:r>
          </a:p>
          <a:p>
            <a:pPr algn="r"/>
            <a:r>
              <a:rPr lang="en-GB" sz="1400" dirty="0">
                <a:effectLst/>
                <a:latin typeface="Comic Sans MS" panose="030F0902030302020204" pitchFamily="66" charset="0"/>
              </a:rPr>
              <a:t>Tracing and making patterns. </a:t>
            </a:r>
          </a:p>
          <a:p>
            <a:pPr algn="r"/>
            <a:r>
              <a:rPr lang="en-GB" sz="1400" dirty="0">
                <a:effectLst/>
                <a:latin typeface="Comic Sans MS" panose="030F0902030302020204" pitchFamily="66" charset="0"/>
              </a:rPr>
              <a:t>Pencil control. Scissor control.</a:t>
            </a:r>
            <a:br>
              <a:rPr lang="en-GB" sz="1400" dirty="0">
                <a:effectLst/>
                <a:latin typeface="Comic Sans MS" panose="030F0902030302020204" pitchFamily="66" charset="0"/>
              </a:rPr>
            </a:br>
            <a:r>
              <a:rPr lang="en-GB" sz="1400" dirty="0">
                <a:effectLst/>
                <a:latin typeface="Comic Sans MS" panose="030F0902030302020204" pitchFamily="66" charset="0"/>
              </a:rPr>
              <a:t>Construction. </a:t>
            </a:r>
            <a:r>
              <a:rPr lang="en-GB" sz="1400" dirty="0">
                <a:latin typeface="Comic Sans MS" panose="030F0902030302020204" pitchFamily="66" charset="0"/>
              </a:rPr>
              <a:t>Playdough </a:t>
            </a:r>
          </a:p>
          <a:p>
            <a:pPr algn="r"/>
            <a:r>
              <a:rPr lang="en-GB" sz="1400" dirty="0">
                <a:latin typeface="Comic Sans MS" panose="030F0902030302020204" pitchFamily="66" charset="0"/>
              </a:rPr>
              <a:t>Pattern pins, Tweezers</a:t>
            </a:r>
            <a:endParaRPr lang="en-GB" sz="1400" u="sng" dirty="0">
              <a:latin typeface="Comic Sans MS" panose="030F0702030302020204" pitchFamily="66" charset="0"/>
            </a:endParaRPr>
          </a:p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P.E. </a:t>
            </a:r>
            <a:r>
              <a:rPr lang="en-GB" sz="1400" u="sng" dirty="0">
                <a:latin typeface="Comic Sans MS" panose="030F0902030302020204" pitchFamily="66" charset="0"/>
              </a:rPr>
              <a:t>- </a:t>
            </a:r>
            <a:r>
              <a:rPr lang="en-GB" sz="1400" u="sng" dirty="0">
                <a:effectLst/>
                <a:latin typeface="Comic Sans MS" panose="030F0902030302020204" pitchFamily="66" charset="0"/>
              </a:rPr>
              <a:t>Atlas Sports</a:t>
            </a:r>
            <a:r>
              <a:rPr lang="en-GB" sz="1400" u="sng" dirty="0">
                <a:latin typeface="Comic Sans MS" panose="030F0902030302020204" pitchFamily="66" charset="0"/>
              </a:rPr>
              <a:t> </a:t>
            </a:r>
            <a:endParaRPr lang="en-GB" sz="1400" u="sng" dirty="0">
              <a:latin typeface="Comic Sans MS" panose="030F0702030302020204" pitchFamily="66" charset="0"/>
            </a:endParaRP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Dodge ball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Woodland classroom visits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8796" y="4956416"/>
            <a:ext cx="27549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902030302020204" pitchFamily="66" charset="0"/>
              </a:rPr>
              <a:t>PSHCE / SCARF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Rights and respect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Looking after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Helping others and being 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Taking care of things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Basic first aid </a:t>
            </a:r>
            <a:endParaRPr lang="en-US" sz="1400" dirty="0">
              <a:latin typeface="Comic Sans MS" panose="030F0902030302020204" pitchFamily="66" charset="0"/>
            </a:endParaRPr>
          </a:p>
          <a:p>
            <a:endParaRPr lang="en-US" sz="1400" dirty="0">
              <a:latin typeface="Comic Sans MS" panose="030F09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79411" y="4776410"/>
            <a:ext cx="30177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Expressive art design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Shading, pencil control, paintings, drawings and tissue paper flowers.</a:t>
            </a:r>
          </a:p>
          <a:p>
            <a:r>
              <a:rPr lang="en-GB" sz="1400" b="1" dirty="0">
                <a:latin typeface="Comic Sans MS" panose="030F0702030302020204" pitchFamily="66" charset="0"/>
              </a:rPr>
              <a:t>Music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Composition – Jack and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The Beanstalk themed music and songs.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" name="AutoShape 3" descr="Image result for Zog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44475" y="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6274" y="3128779"/>
            <a:ext cx="1791300" cy="640091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 flipH="1">
            <a:off x="9627646" y="3718589"/>
            <a:ext cx="2379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Role play</a:t>
            </a:r>
            <a:endParaRPr lang="en-GB" sz="1400" dirty="0">
              <a:latin typeface="Comic Sans MS" panose="030F0702030302020204" pitchFamily="66" charset="0"/>
            </a:endParaRP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Giants’ library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6"/>
          <a:srcRect l="18732" r="21044"/>
          <a:stretch/>
        </p:blipFill>
        <p:spPr>
          <a:xfrm>
            <a:off x="5276670" y="2107800"/>
            <a:ext cx="2165549" cy="2448972"/>
          </a:xfrm>
          <a:prstGeom prst="rect">
            <a:avLst/>
          </a:prstGeom>
        </p:spPr>
      </p:pic>
      <p:pic>
        <p:nvPicPr>
          <p:cNvPr id="9" name="Picture 2" descr="Drawing Club Training">
            <a:extLst>
              <a:ext uri="{FF2B5EF4-FFF2-40B4-BE49-F238E27FC236}">
                <a16:creationId xmlns:a16="http://schemas.microsoft.com/office/drawing/2014/main" id="{000EF035-86BC-E1AA-7D36-E3FA5B1A5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544" y="117131"/>
            <a:ext cx="548581" cy="54858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PSHE – Highwoods Primary School – Learning For Life">
            <a:extLst>
              <a:ext uri="{FF2B5EF4-FFF2-40B4-BE49-F238E27FC236}">
                <a16:creationId xmlns:a16="http://schemas.microsoft.com/office/drawing/2014/main" id="{08FA209E-6DAD-26A3-F8E1-45A86D903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506" y="4507920"/>
            <a:ext cx="619593" cy="5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350+ Paint Brush Pictures [HD] | Download Free Images on Unsplash">
            <a:extLst>
              <a:ext uri="{FF2B5EF4-FFF2-40B4-BE49-F238E27FC236}">
                <a16:creationId xmlns:a16="http://schemas.microsoft.com/office/drawing/2014/main" id="{AAC456CE-45D0-97DD-053A-57CDBED7E1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7" t="43594" r="36732"/>
          <a:stretch/>
        </p:blipFill>
        <p:spPr bwMode="auto">
          <a:xfrm>
            <a:off x="5107801" y="5468400"/>
            <a:ext cx="337738" cy="13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340B11A-E29D-4DAB-F942-6543D5C6E229}"/>
              </a:ext>
            </a:extLst>
          </p:cNvPr>
          <p:cNvSpPr txBox="1"/>
          <p:nvPr/>
        </p:nvSpPr>
        <p:spPr>
          <a:xfrm>
            <a:off x="2673894" y="1382109"/>
            <a:ext cx="183446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Encourage clear speech and articulation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Use descriptive language/ words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Give explanations retell stories/ say rhymes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Developing their voice in group discussions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Using language to articulate feelings </a:t>
            </a:r>
          </a:p>
        </p:txBody>
      </p:sp>
      <p:pic>
        <p:nvPicPr>
          <p:cNvPr id="23" name="Picture 6" descr="Little Wandle">
            <a:extLst>
              <a:ext uri="{FF2B5EF4-FFF2-40B4-BE49-F238E27FC236}">
                <a16:creationId xmlns:a16="http://schemas.microsoft.com/office/drawing/2014/main" id="{7CDCC38E-CDF1-0F31-6F0B-ACE94666D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924" y="178397"/>
            <a:ext cx="645252" cy="64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0" descr="123 numbers drawing isolated icon design Vector Image">
            <a:extLst>
              <a:ext uri="{FF2B5EF4-FFF2-40B4-BE49-F238E27FC236}">
                <a16:creationId xmlns:a16="http://schemas.microsoft.com/office/drawing/2014/main" id="{5112E270-3E3B-8BB1-04CB-B09AC7C9A0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13"/>
          <a:stretch/>
        </p:blipFill>
        <p:spPr bwMode="auto">
          <a:xfrm>
            <a:off x="826717" y="2845579"/>
            <a:ext cx="711505" cy="48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9733" y="103028"/>
            <a:ext cx="3935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Early Learning Goals Spring </a:t>
            </a:r>
            <a:r>
              <a:rPr lang="en-GB">
                <a:latin typeface="Comic Sans MS" panose="030F0702030302020204" pitchFamily="66" charset="0"/>
              </a:rPr>
              <a:t>2 2022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3181" y="759845"/>
            <a:ext cx="4666662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Personal, Emotional and Social Education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Self-confidence and self-awareness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are becoming more  confident to try new activities.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are confident to speak in a familiar group.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can talk about their ideas, and will choose the resources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need for their chosen activities.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say when they do or don’t need help.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Managing feelings and behaviour</a:t>
            </a:r>
            <a:endParaRPr lang="en-GB" sz="1200" b="1" dirty="0"/>
          </a:p>
          <a:p>
            <a:r>
              <a:rPr lang="en-GB" sz="1000" dirty="0">
                <a:latin typeface="Comic Sans MS" panose="030F0702030302020204" pitchFamily="66" charset="0"/>
              </a:rPr>
              <a:t>Children talk about how they and others show feelings,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 about their own and others’ behaviour, and its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consequences, and know that some behaviour is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unacceptable.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work as part of a group or class,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and understand and follow the rules.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adjust their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behaviour to different situations, and take changes of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routine in their stride.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3179" y="3966688"/>
            <a:ext cx="463639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Communication and Language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Listening and attention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listen attentively in a range of situations.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listen to stories, and can explain what is happening 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give their attention to what others say and respond appropriately.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Understanding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follow instructions involving several ideas or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actions. 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177" y="5702420"/>
            <a:ext cx="39324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omic Sans MS" panose="030F0702030302020204" pitchFamily="66" charset="0"/>
              </a:rPr>
              <a:t>Speaking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express themselves effectively, showing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awareness of listeners’ needs. They are beginning to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develop their own narratives and explanations by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connecting ideas or events.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94756" y="824245"/>
            <a:ext cx="4180953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Numbers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count reliably with numbers from one to 20,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place them in order and say which number is one more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or one less than a given number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Shape, Space and Measure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recognise, create and describe patterns. They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 characteristics of everyday objects and shapes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and use mathematical language to describe them.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55351" y="3387153"/>
            <a:ext cx="3930884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Literacy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Reading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 </a:t>
            </a:r>
            <a:r>
              <a:rPr lang="en-GB" sz="1200" dirty="0">
                <a:latin typeface="Comic Sans MS" panose="030F0702030302020204" pitchFamily="66" charset="0"/>
              </a:rPr>
              <a:t>They use phonic knowledge to decode regular words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and read them aloud accurately.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also read some common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irregular words.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demonstrate understanding when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talking with others about what they have read.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2026" y="5198908"/>
            <a:ext cx="3142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omic Sans MS" panose="030F0702030302020204" pitchFamily="66" charset="0"/>
              </a:rPr>
              <a:t>Writing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 are beginning to use their phonic knowledge to write words in ways which match their spoken sounds.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also write some irregular common words.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8661" y="2459858"/>
            <a:ext cx="38715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Expressive Arts and Design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sing songs, listen to music and talk about the sounds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That they hear. They describe how it makes them feel.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They paint with increasing skill showing greater control of tools.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56086" y="5228817"/>
            <a:ext cx="420980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Understanding the world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People and communities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talk about past and present events in their own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lives and in the lives of family members.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They know about similarities and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differences between themselves and others, and among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families, communities and traditions.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3039" y="4002857"/>
            <a:ext cx="390363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Physical</a:t>
            </a:r>
          </a:p>
          <a:p>
            <a:r>
              <a:rPr lang="en-GB" sz="1200" b="1" dirty="0">
                <a:latin typeface="Comic Sans MS" panose="030F0702030302020204" pitchFamily="66" charset="0"/>
              </a:rPr>
              <a:t>Health and self-care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Children know the importance for good health of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Physical exercise, and a healthy diet, and talk about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 ways to keep healthy and safe.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2602" y="643941"/>
            <a:ext cx="278184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RE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Recognise and retell stories connected with Easter.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Say why Easter is special for Christians.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Talk about new life in nature.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Recognise Easter symbols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946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719</Words>
  <Application>Microsoft Macintosh PowerPoint</Application>
  <PresentationFormat>Widescreen</PresentationFormat>
  <Paragraphs>129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Comic Sans MS</vt:lpstr>
      <vt:lpstr>Harrington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ELLA WOODS</cp:lastModifiedBy>
  <cp:revision>42</cp:revision>
  <cp:lastPrinted>2020-02-27T17:13:52Z</cp:lastPrinted>
  <dcterms:created xsi:type="dcterms:W3CDTF">2020-01-07T15:41:27Z</dcterms:created>
  <dcterms:modified xsi:type="dcterms:W3CDTF">2026-02-26T19:35:18Z</dcterms:modified>
</cp:coreProperties>
</file>