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797675" cy="9982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1848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536" y="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D2B2A-C37B-47B7-BBA4-5EAF8CAF4620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1973E-D66F-4EA7-A00E-F5F4A5E2B0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8838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D2B2A-C37B-47B7-BBA4-5EAF8CAF4620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1973E-D66F-4EA7-A00E-F5F4A5E2B0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7788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D2B2A-C37B-47B7-BBA4-5EAF8CAF4620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1973E-D66F-4EA7-A00E-F5F4A5E2B0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241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D2B2A-C37B-47B7-BBA4-5EAF8CAF4620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1973E-D66F-4EA7-A00E-F5F4A5E2B0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2695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D2B2A-C37B-47B7-BBA4-5EAF8CAF4620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1973E-D66F-4EA7-A00E-F5F4A5E2B0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6529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D2B2A-C37B-47B7-BBA4-5EAF8CAF4620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1973E-D66F-4EA7-A00E-F5F4A5E2B0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8071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D2B2A-C37B-47B7-BBA4-5EAF8CAF4620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1973E-D66F-4EA7-A00E-F5F4A5E2B0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8252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D2B2A-C37B-47B7-BBA4-5EAF8CAF4620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1973E-D66F-4EA7-A00E-F5F4A5E2B0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1576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D2B2A-C37B-47B7-BBA4-5EAF8CAF4620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1973E-D66F-4EA7-A00E-F5F4A5E2B0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1148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D2B2A-C37B-47B7-BBA4-5EAF8CAF4620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1973E-D66F-4EA7-A00E-F5F4A5E2B0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258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D2B2A-C37B-47B7-BBA4-5EAF8CAF4620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1973E-D66F-4EA7-A00E-F5F4A5E2B0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0823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BD2B2A-C37B-47B7-BBA4-5EAF8CAF4620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1973E-D66F-4EA7-A00E-F5F4A5E2B0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5316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3205" y="49429"/>
            <a:ext cx="309093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Comic Sans MS" panose="030F0702030302020204" pitchFamily="66" charset="0"/>
              </a:rPr>
              <a:t>Writing - Drawing club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Handwriting, letter formation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Phonics – Phase 2 and 3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Simple sentences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Labels, captions and code words</a:t>
            </a:r>
          </a:p>
          <a:p>
            <a:r>
              <a:rPr lang="en-GB" sz="1200" b="1" dirty="0">
                <a:latin typeface="Comic Sans MS" panose="030F0702030302020204" pitchFamily="66" charset="0"/>
              </a:rPr>
              <a:t>Message centre – 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Post cards, letters, lists, thank you letters, descriptions etc.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Own medical story (dictated or written)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Setting and character descriptions –Zog 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Phonic games in CP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87025" y="49429"/>
            <a:ext cx="2481770" cy="20159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Comic Sans MS" panose="030F0702030302020204" pitchFamily="66" charset="0"/>
              </a:rPr>
              <a:t>Maths</a:t>
            </a:r>
          </a:p>
          <a:p>
            <a:r>
              <a:rPr lang="en-GB" sz="1100" dirty="0">
                <a:latin typeface="Comic Sans MS" panose="030F0702030302020204" pitchFamily="66" charset="0"/>
              </a:rPr>
              <a:t>Understanding 0</a:t>
            </a:r>
          </a:p>
          <a:p>
            <a:r>
              <a:rPr lang="en-GB" sz="1100" dirty="0">
                <a:latin typeface="Comic Sans MS" panose="030F0702030302020204" pitchFamily="66" charset="0"/>
              </a:rPr>
              <a:t>Composition of numbers</a:t>
            </a:r>
          </a:p>
          <a:p>
            <a:r>
              <a:rPr lang="en-GB" sz="1100" dirty="0">
                <a:latin typeface="Comic Sans MS" panose="030F0702030302020204" pitchFamily="66" charset="0"/>
              </a:rPr>
              <a:t>Grouping</a:t>
            </a:r>
          </a:p>
          <a:p>
            <a:r>
              <a:rPr lang="en-GB" sz="1100" dirty="0">
                <a:latin typeface="Comic Sans MS" panose="030F0702030302020204" pitchFamily="66" charset="0"/>
              </a:rPr>
              <a:t>Counting accurately to 10</a:t>
            </a:r>
          </a:p>
          <a:p>
            <a:r>
              <a:rPr lang="en-GB" sz="1100" dirty="0">
                <a:latin typeface="Comic Sans MS" panose="030F0702030302020204" pitchFamily="66" charset="0"/>
              </a:rPr>
              <a:t>Writing numbers to 10</a:t>
            </a:r>
          </a:p>
          <a:p>
            <a:r>
              <a:rPr lang="en-GB" sz="1100" dirty="0">
                <a:latin typeface="Comic Sans MS" panose="030F0702030302020204" pitchFamily="66" charset="0"/>
              </a:rPr>
              <a:t>Understanding 1 more and 1 less</a:t>
            </a:r>
          </a:p>
          <a:p>
            <a:r>
              <a:rPr lang="en-GB" sz="1100" dirty="0">
                <a:latin typeface="Comic Sans MS" panose="030F0702030302020204" pitchFamily="66" charset="0"/>
              </a:rPr>
              <a:t>Vocab - more, less, fewer, same as </a:t>
            </a:r>
          </a:p>
          <a:p>
            <a:r>
              <a:rPr lang="en-GB" sz="1100" dirty="0">
                <a:latin typeface="Comic Sans MS" panose="030F0702030302020204" pitchFamily="66" charset="0"/>
              </a:rPr>
              <a:t>Heavy, heavier, heaviest</a:t>
            </a:r>
          </a:p>
          <a:p>
            <a:r>
              <a:rPr lang="en-GB" sz="1100" dirty="0">
                <a:latin typeface="Comic Sans MS" panose="030F0702030302020204" pitchFamily="66" charset="0"/>
              </a:rPr>
              <a:t>Light, lighter, lightest</a:t>
            </a:r>
          </a:p>
          <a:p>
            <a:endParaRPr lang="en-GB" sz="1000" dirty="0">
              <a:latin typeface="Comic Sans MS" panose="030F0702030302020204" pitchFamily="66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77806" y="712568"/>
            <a:ext cx="24219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Reception Spring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598927" y="2569247"/>
            <a:ext cx="243665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Comic Sans MS" panose="030F0702030302020204" pitchFamily="66" charset="0"/>
              </a:rPr>
              <a:t>Understanding the World</a:t>
            </a:r>
          </a:p>
          <a:p>
            <a:r>
              <a:rPr lang="en-GB" sz="1400" b="1" dirty="0">
                <a:latin typeface="Comic Sans MS" panose="030F0702030302020204" pitchFamily="66" charset="0"/>
              </a:rPr>
              <a:t>(history and science)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How can I look after myself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Why is the food I eat important?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Why do I need to wash my body?</a:t>
            </a:r>
            <a:endParaRPr lang="en-GB" sz="1200" dirty="0">
              <a:latin typeface="Comic Sans MS" panose="030F0902030302020204" pitchFamily="66" charset="0"/>
            </a:endParaRPr>
          </a:p>
          <a:p>
            <a:r>
              <a:rPr lang="en-GB" sz="1200" dirty="0">
                <a:latin typeface="Comic Sans MS" panose="030F0702030302020204" pitchFamily="66" charset="0"/>
              </a:rPr>
              <a:t>Why is exercise important?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What is a nurse/doctor and what do they do?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Are there any famous nurses? What did they do?</a:t>
            </a:r>
          </a:p>
          <a:p>
            <a:endParaRPr lang="en-GB" sz="1200" dirty="0">
              <a:latin typeface="Comic Sans MS" panose="030F09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94156" y="4467639"/>
            <a:ext cx="2847879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effectLst/>
                <a:latin typeface="Comic Sans MS" panose="030F0902030302020204" pitchFamily="66" charset="0"/>
              </a:rPr>
              <a:t>Physical Development </a:t>
            </a:r>
          </a:p>
          <a:p>
            <a:r>
              <a:rPr lang="en-GB" sz="1100" dirty="0">
                <a:effectLst/>
                <a:latin typeface="Comic Sans MS" panose="030F0902030302020204" pitchFamily="66" charset="0"/>
              </a:rPr>
              <a:t>Threading and sorting. </a:t>
            </a:r>
          </a:p>
          <a:p>
            <a:r>
              <a:rPr lang="en-GB" sz="1100" dirty="0">
                <a:effectLst/>
                <a:latin typeface="Comic Sans MS" panose="030F0902030302020204" pitchFamily="66" charset="0"/>
              </a:rPr>
              <a:t>Tracing and making patterns. </a:t>
            </a:r>
          </a:p>
          <a:p>
            <a:r>
              <a:rPr lang="en-GB" sz="1100" dirty="0">
                <a:effectLst/>
                <a:latin typeface="Comic Sans MS" panose="030F0902030302020204" pitchFamily="66" charset="0"/>
              </a:rPr>
              <a:t>Pencil control. Scissor control.</a:t>
            </a:r>
            <a:br>
              <a:rPr lang="en-GB" sz="1100" dirty="0">
                <a:effectLst/>
                <a:latin typeface="Comic Sans MS" panose="030F0902030302020204" pitchFamily="66" charset="0"/>
              </a:rPr>
            </a:br>
            <a:r>
              <a:rPr lang="en-GB" sz="1100" dirty="0">
                <a:effectLst/>
                <a:latin typeface="Comic Sans MS" panose="030F0902030302020204" pitchFamily="66" charset="0"/>
              </a:rPr>
              <a:t>Letter/pattern formation. Construction. </a:t>
            </a:r>
            <a:r>
              <a:rPr lang="en-GB" sz="1100" dirty="0">
                <a:latin typeface="Comic Sans MS" panose="030F0902030302020204" pitchFamily="66" charset="0"/>
              </a:rPr>
              <a:t>Playdough </a:t>
            </a:r>
          </a:p>
          <a:p>
            <a:r>
              <a:rPr lang="en-GB" sz="1100" dirty="0">
                <a:latin typeface="Comic Sans MS" panose="030F0902030302020204" pitchFamily="66" charset="0"/>
              </a:rPr>
              <a:t>Pattern pins, Tweezers</a:t>
            </a:r>
          </a:p>
          <a:p>
            <a:endParaRPr lang="en-GB" sz="1200" dirty="0">
              <a:effectLst/>
              <a:latin typeface="Comic Sans MS" panose="030F09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54103" y="295650"/>
            <a:ext cx="17917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Comic Sans MS" panose="030F0702030302020204" pitchFamily="66" charset="0"/>
              </a:rPr>
              <a:t>Understanding the world. </a:t>
            </a:r>
          </a:p>
          <a:p>
            <a:r>
              <a:rPr lang="en-GB" sz="1400" b="1" dirty="0">
                <a:latin typeface="Comic Sans MS" panose="030F0702030302020204" pitchFamily="66" charset="0"/>
              </a:rPr>
              <a:t>- </a:t>
            </a:r>
            <a:r>
              <a:rPr lang="en-GB" sz="1400" dirty="0">
                <a:latin typeface="Comic Sans MS" panose="030F0702030302020204" pitchFamily="66" charset="0"/>
              </a:rPr>
              <a:t>people and communities</a:t>
            </a:r>
          </a:p>
          <a:p>
            <a:r>
              <a:rPr lang="en-GB" sz="1200" b="1" dirty="0">
                <a:latin typeface="Comic Sans MS" panose="030F0702030302020204" pitchFamily="66" charset="0"/>
              </a:rPr>
              <a:t>(RE - </a:t>
            </a:r>
            <a:r>
              <a:rPr lang="en-GB" sz="1200" b="1" dirty="0">
                <a:effectLst/>
                <a:latin typeface="Corbel" panose="020B0503020204020204" pitchFamily="34" charset="0"/>
              </a:rPr>
              <a:t>Being Special )</a:t>
            </a:r>
            <a:endParaRPr lang="en-GB" sz="1200" dirty="0"/>
          </a:p>
          <a:p>
            <a:r>
              <a:rPr lang="en-GB" sz="1200" dirty="0">
                <a:effectLst/>
                <a:latin typeface="Corbel" panose="020B0503020204020204" pitchFamily="34" charset="0"/>
              </a:rPr>
              <a:t>Who is a Muslim and how do they live? </a:t>
            </a:r>
            <a:endParaRPr lang="en-GB" sz="1400" b="1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57609" y="4816016"/>
            <a:ext cx="1651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Comic Sans MS" panose="030F0702030302020204" pitchFamily="66" charset="0"/>
              </a:rPr>
              <a:t>PSHE – SCARF -</a:t>
            </a:r>
          </a:p>
          <a:p>
            <a:r>
              <a:rPr lang="en-GB" sz="1400" dirty="0">
                <a:latin typeface="Comic Sans MS" panose="030F0702030302020204" pitchFamily="66" charset="0"/>
              </a:rPr>
              <a:t>Keeping safe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026" y="3690503"/>
            <a:ext cx="2567109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Comic Sans MS" panose="030F0702030302020204" pitchFamily="66" charset="0"/>
              </a:rPr>
              <a:t>Expressive Arts and Design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Role play/dressing up</a:t>
            </a:r>
          </a:p>
          <a:p>
            <a:r>
              <a:rPr lang="en-GB" sz="1200" dirty="0">
                <a:effectLst/>
                <a:latin typeface="Corbel" panose="020B0503020204020204" pitchFamily="34" charset="0"/>
              </a:rPr>
              <a:t>Look at sculptures by known artists. Manipulate malleable materials in a variety of ways e.g. rolling and kneading. </a:t>
            </a:r>
          </a:p>
          <a:p>
            <a:r>
              <a:rPr lang="en-GB" sz="1200" dirty="0">
                <a:latin typeface="Corbel" panose="020B0503020204020204" pitchFamily="34" charset="0"/>
              </a:rPr>
              <a:t>Exploring work of different artists</a:t>
            </a:r>
            <a:endParaRPr lang="en-GB" sz="1200" dirty="0">
              <a:latin typeface="Comic Sans MS" panose="030F0702030302020204" pitchFamily="66" charset="0"/>
            </a:endParaRPr>
          </a:p>
          <a:p>
            <a:r>
              <a:rPr lang="en-GB" sz="1100" dirty="0">
                <a:latin typeface="Comic Sans MS" panose="030F0702030302020204" pitchFamily="66" charset="0"/>
              </a:rPr>
              <a:t>Painting with water colours</a:t>
            </a:r>
          </a:p>
          <a:p>
            <a:r>
              <a:rPr lang="en-GB" sz="1100" dirty="0">
                <a:latin typeface="Comic Sans MS" panose="030F0702030302020204" pitchFamily="66" charset="0"/>
              </a:rPr>
              <a:t>Printing</a:t>
            </a:r>
          </a:p>
          <a:p>
            <a:r>
              <a:rPr lang="en-GB" sz="1100" dirty="0">
                <a:latin typeface="Comic Sans MS" panose="030F0702030302020204" pitchFamily="66" charset="0"/>
              </a:rPr>
              <a:t>Making patterns</a:t>
            </a:r>
          </a:p>
          <a:p>
            <a:r>
              <a:rPr lang="en-GB" sz="1100" b="1" u="sng" dirty="0">
                <a:latin typeface="Comic Sans MS" panose="030F0702030302020204" pitchFamily="66" charset="0"/>
              </a:rPr>
              <a:t>Music</a:t>
            </a:r>
            <a:r>
              <a:rPr lang="en-GB" sz="1100" dirty="0">
                <a:latin typeface="Comic Sans MS" panose="030F0702030302020204" pitchFamily="66" charset="0"/>
              </a:rPr>
              <a:t> – digital music</a:t>
            </a:r>
          </a:p>
          <a:p>
            <a:r>
              <a:rPr lang="en-GB" sz="1100" dirty="0">
                <a:latin typeface="Comic Sans MS" panose="030F0702030302020204" pitchFamily="66" charset="0"/>
              </a:rPr>
              <a:t>Rhythm and pattern</a:t>
            </a:r>
          </a:p>
          <a:p>
            <a:r>
              <a:rPr lang="en-GB" sz="1100" dirty="0">
                <a:latin typeface="Comic Sans MS" panose="030F0702030302020204" pitchFamily="66" charset="0"/>
              </a:rPr>
              <a:t>Tempo </a:t>
            </a:r>
          </a:p>
          <a:p>
            <a:r>
              <a:rPr lang="en-GB" sz="1100" dirty="0">
                <a:latin typeface="Comic Sans MS" panose="030F0702030302020204" pitchFamily="66" charset="0"/>
              </a:rPr>
              <a:t>Talking about how music makes us feel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793313" y="5339236"/>
            <a:ext cx="339868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Comic Sans MS" panose="030F0702030302020204" pitchFamily="66" charset="0"/>
              </a:rPr>
              <a:t>Communication and Language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Encourage clear speech and articulation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Speak in complete sentences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Use descriptive language/ words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Give explanations retell stories/ say rhymes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Developing their voice in group discussions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Using language to articulate feelings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888371" y="1096373"/>
            <a:ext cx="3069238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Trusting in God together, we live,</a:t>
            </a:r>
          </a:p>
          <a:p>
            <a:pPr algn="ctr"/>
            <a:r>
              <a:rPr lang="en-GB" sz="1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 learn and grow.</a:t>
            </a:r>
          </a:p>
          <a:p>
            <a:endParaRPr lang="en-GB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A9B26D6-6F3F-F7B9-D476-1CE6716E96F5}"/>
              </a:ext>
            </a:extLst>
          </p:cNvPr>
          <p:cNvSpPr txBox="1"/>
          <p:nvPr/>
        </p:nvSpPr>
        <p:spPr>
          <a:xfrm>
            <a:off x="0" y="2265420"/>
            <a:ext cx="2436657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effectLst/>
                <a:latin typeface="Comic Sans MS" panose="030F0902030302020204" pitchFamily="66" charset="0"/>
              </a:rPr>
              <a:t>Reading</a:t>
            </a:r>
            <a:br>
              <a:rPr lang="en-GB" sz="1200" dirty="0">
                <a:effectLst/>
                <a:latin typeface="Comic Sans MS" panose="030F0902030302020204" pitchFamily="66" charset="0"/>
              </a:rPr>
            </a:br>
            <a:r>
              <a:rPr lang="en-GB" sz="1200" b="1" dirty="0">
                <a:latin typeface="Comic Sans MS" panose="030F0702030302020204" pitchFamily="66" charset="0"/>
              </a:rPr>
              <a:t>Various drawing club texts</a:t>
            </a:r>
            <a:endParaRPr lang="en-GB" sz="1200" dirty="0">
              <a:effectLst/>
              <a:latin typeface="Comic Sans MS" panose="030F0902030302020204" pitchFamily="66" charset="0"/>
            </a:endParaRPr>
          </a:p>
          <a:p>
            <a:r>
              <a:rPr lang="en-GB" sz="1200" dirty="0">
                <a:effectLst/>
                <a:latin typeface="Comic Sans MS" panose="030F0902030302020204" pitchFamily="66" charset="0"/>
              </a:rPr>
              <a:t>Phase 2 and 3 CVC and CVVC words and tricky words</a:t>
            </a:r>
            <a:br>
              <a:rPr lang="en-GB" sz="1200" dirty="0">
                <a:effectLst/>
                <a:latin typeface="Comic Sans MS" panose="030F0902030302020204" pitchFamily="66" charset="0"/>
              </a:rPr>
            </a:br>
            <a:r>
              <a:rPr lang="en-GB" sz="1200" dirty="0">
                <a:effectLst/>
                <a:latin typeface="Comic Sans MS" panose="030F0902030302020204" pitchFamily="66" charset="0"/>
              </a:rPr>
              <a:t>Guided Reading groups</a:t>
            </a:r>
            <a:br>
              <a:rPr lang="en-GB" sz="1200" dirty="0">
                <a:effectLst/>
                <a:latin typeface="Comic Sans MS" panose="030F0902030302020204" pitchFamily="66" charset="0"/>
              </a:rPr>
            </a:br>
            <a:r>
              <a:rPr lang="en-GB" sz="1200" dirty="0">
                <a:effectLst/>
                <a:latin typeface="Comic Sans MS" panose="030F0902030302020204" pitchFamily="66" charset="0"/>
              </a:rPr>
              <a:t>Individual reading </a:t>
            </a:r>
          </a:p>
        </p:txBody>
      </p:sp>
      <p:pic>
        <p:nvPicPr>
          <p:cNvPr id="19" name="Picture 6" descr="Little Wandle">
            <a:extLst>
              <a:ext uri="{FF2B5EF4-FFF2-40B4-BE49-F238E27FC236}">
                <a16:creationId xmlns:a16="http://schemas.microsoft.com/office/drawing/2014/main" id="{0524B63A-D516-14B4-FF48-5AC044C123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8815" y="3401322"/>
            <a:ext cx="645252" cy="64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350+ Paint Brush Pictures [HD] | Download Free Images on Unsplash">
            <a:extLst>
              <a:ext uri="{FF2B5EF4-FFF2-40B4-BE49-F238E27FC236}">
                <a16:creationId xmlns:a16="http://schemas.microsoft.com/office/drawing/2014/main" id="{62C6B477-6F8A-B738-6DF7-228AA8FB91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57" t="43594" r="36732"/>
          <a:stretch/>
        </p:blipFill>
        <p:spPr bwMode="auto">
          <a:xfrm>
            <a:off x="2652353" y="5482685"/>
            <a:ext cx="337738" cy="138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2" descr="PSHE – Highwoods Primary School – Learning For Life">
            <a:extLst>
              <a:ext uri="{FF2B5EF4-FFF2-40B4-BE49-F238E27FC236}">
                <a16:creationId xmlns:a16="http://schemas.microsoft.com/office/drawing/2014/main" id="{BCA2246E-3410-02B8-EFF1-9D662EBE47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9724" y="3874721"/>
            <a:ext cx="916575" cy="794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0" descr="123 numbers drawing isolated icon design Vector Image">
            <a:extLst>
              <a:ext uri="{FF2B5EF4-FFF2-40B4-BE49-F238E27FC236}">
                <a16:creationId xmlns:a16="http://schemas.microsoft.com/office/drawing/2014/main" id="{AC1F55AF-D685-ECD2-BEF8-E8A7FA5733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13"/>
          <a:stretch/>
        </p:blipFill>
        <p:spPr bwMode="auto">
          <a:xfrm>
            <a:off x="11223225" y="115666"/>
            <a:ext cx="711505" cy="486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66651D0-7B37-68A1-233F-BE98550EE3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33356" y="1945955"/>
            <a:ext cx="3710894" cy="2215991"/>
          </a:xfrm>
          <a:prstGeom prst="rect">
            <a:avLst/>
          </a:prstGeom>
        </p:spPr>
      </p:pic>
      <p:pic>
        <p:nvPicPr>
          <p:cNvPr id="12" name="Picture 2" descr="Drawing Club Training">
            <a:extLst>
              <a:ext uri="{FF2B5EF4-FFF2-40B4-BE49-F238E27FC236}">
                <a16:creationId xmlns:a16="http://schemas.microsoft.com/office/drawing/2014/main" id="{300556CC-EB7F-C759-B352-BFF1E5DD32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1668" y="317897"/>
            <a:ext cx="800219" cy="80021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74A358D-F2DC-CA26-2F59-1D4734AF9F58}"/>
              </a:ext>
            </a:extLst>
          </p:cNvPr>
          <p:cNvSpPr txBox="1"/>
          <p:nvPr/>
        </p:nvSpPr>
        <p:spPr>
          <a:xfrm>
            <a:off x="4173766" y="317897"/>
            <a:ext cx="229428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Bradley Hand ITC" panose="03070402050302030203" pitchFamily="66" charset="77"/>
              </a:rPr>
              <a:t>“Who can help us?”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547A86-3161-6280-4144-B8BD3084D3AD}"/>
              </a:ext>
            </a:extLst>
          </p:cNvPr>
          <p:cNvSpPr txBox="1"/>
          <p:nvPr/>
        </p:nvSpPr>
        <p:spPr>
          <a:xfrm>
            <a:off x="3439011" y="1562690"/>
            <a:ext cx="3759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Bradley Hand ITC" panose="03070402050302030203" pitchFamily="66" charset="0"/>
              </a:rPr>
              <a:t>Our value this term is perseverance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EC8FDE9-A079-2FFA-4052-0E5F194BBCCB}"/>
              </a:ext>
            </a:extLst>
          </p:cNvPr>
          <p:cNvSpPr txBox="1"/>
          <p:nvPr/>
        </p:nvSpPr>
        <p:spPr>
          <a:xfrm>
            <a:off x="3394156" y="5748900"/>
            <a:ext cx="3073892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>
                <a:effectLst/>
                <a:latin typeface="Comic Sans MS" panose="030F0902030302020204" pitchFamily="66" charset="0"/>
              </a:rPr>
              <a:t>PE </a:t>
            </a:r>
            <a:r>
              <a:rPr lang="en-GB" sz="1400" b="1" dirty="0">
                <a:latin typeface="Comic Sans MS" panose="030F0902030302020204" pitchFamily="66" charset="0"/>
              </a:rPr>
              <a:t>- </a:t>
            </a:r>
            <a:r>
              <a:rPr lang="en-GB" sz="1400" b="1" dirty="0">
                <a:effectLst/>
                <a:latin typeface="Comic Sans MS" panose="030F0902030302020204" pitchFamily="66" charset="0"/>
              </a:rPr>
              <a:t>Atlas Sports</a:t>
            </a:r>
          </a:p>
          <a:p>
            <a:r>
              <a:rPr lang="en-GB" sz="1200" dirty="0"/>
              <a:t>Use kicking skills to increase fitness</a:t>
            </a:r>
          </a:p>
          <a:p>
            <a:r>
              <a:rPr lang="en-GB" sz="1200" dirty="0"/>
              <a:t>Use bouncing skills</a:t>
            </a:r>
          </a:p>
          <a:p>
            <a:r>
              <a:rPr lang="en-GB" sz="1200" dirty="0"/>
              <a:t>Develop throwing skills</a:t>
            </a:r>
          </a:p>
          <a:p>
            <a:r>
              <a:rPr lang="en-GB" sz="1200" dirty="0"/>
              <a:t>Develop co-ordination</a:t>
            </a:r>
          </a:p>
          <a:p>
            <a:r>
              <a:rPr lang="en-GB" sz="1400" b="1" dirty="0">
                <a:latin typeface="Comic Sans MS" panose="030F0902030302020204" pitchFamily="66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1396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5378" y="339779"/>
            <a:ext cx="4406976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Literacy</a:t>
            </a:r>
          </a:p>
          <a:p>
            <a:r>
              <a:rPr lang="en-GB" dirty="0">
                <a:latin typeface="Comic Sans MS" panose="030F0702030302020204" pitchFamily="66" charset="0"/>
              </a:rPr>
              <a:t>Reading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Blend sounds into words to read short words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Begin to read some letter groups that represent one sound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Begin to read some common exception words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Begin to read simple phrases and sentences 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Read well-known books for familiarity and enjoyment.</a:t>
            </a:r>
          </a:p>
          <a:p>
            <a:endParaRPr lang="en-GB" sz="1200" dirty="0">
              <a:latin typeface="Comic Sans MS" panose="030F0702030302020204" pitchFamily="66" charset="0"/>
            </a:endParaRPr>
          </a:p>
          <a:p>
            <a:r>
              <a:rPr lang="en-GB" dirty="0">
                <a:latin typeface="Comic Sans MS" panose="030F0702030302020204" pitchFamily="66" charset="0"/>
              </a:rPr>
              <a:t>Writing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Form lower case letters taught correctly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Begin to spell words by writing the sounds they hear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Begin to write simple sentences using phonics. 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using a capital letter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and full stop.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Read own writing back.</a:t>
            </a:r>
          </a:p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55378" y="3935149"/>
            <a:ext cx="5522666" cy="27699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Maths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Count objects, actions and sounds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Subitise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Link the numeral with its cardinal number value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Count beyond ten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Compare numbers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Understand one more/one less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Continue to explore the composition of numbers to ten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Begin to learn number bonds for numbers 0-10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Select, rotate and manipulate shapes in order to develop spatial reasoning.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Compose and decompose shapes so that children begin to spot shapes in 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shapes.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Continue and create repeating patterns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Compare length, weight and capacity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713657" y="1043189"/>
            <a:ext cx="3820277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Communication and Language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Learn and use new vocabulary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Ask questions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Articulate ideas in well- formed sentences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Connect ideas or actions in well-formed sentences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using a range of connectives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E.g. and, then, because, so, when 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Describe events in detail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Use talk to explain problems and organise thinking.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Develop social phrases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Listen to and talk about stories.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Re-tell stories picking up on the story language.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26543" y="3709107"/>
            <a:ext cx="337464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Expressive Arts and Design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Develop story lines in their pretend play.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Return to and build on previous learning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Explore, use and refine a variety of artistic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effects to express their ideas and feelings.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16863" y="5320143"/>
            <a:ext cx="4229043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Physical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Revise and refine movement skills already learnt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Take part in daily outdoor exercise 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Develop fine motor skills so that they can use a 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range of tools competently  e.g. knife and fork, scissors,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pencils, paint brushes</a:t>
            </a:r>
            <a:r>
              <a:rPr lang="en-GB" dirty="0"/>
              <a:t>.</a:t>
            </a:r>
          </a:p>
          <a:p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8652069" y="3196485"/>
            <a:ext cx="326563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Understanding the World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Explore the natural world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Understand some processes and changes in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the natural world e.g. seasons, weather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Draw simple maps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Understand that some places are special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to members of the community.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83082" y="309329"/>
            <a:ext cx="3411511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Personal, Social and Emotional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Develop confidence to try new things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Explain rules and follow them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Manage basic hygiene and make healthy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choices.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Work and play co-operatively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Show sensitivity to the needs of others.</a:t>
            </a:r>
          </a:p>
          <a:p>
            <a:endParaRPr lang="en-GB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3225827" y="237671"/>
            <a:ext cx="59757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EYFS skills we are working on in Spring 1</a:t>
            </a:r>
          </a:p>
        </p:txBody>
      </p:sp>
    </p:spTree>
    <p:extLst>
      <p:ext uri="{BB962C8B-B14F-4D97-AF65-F5344CB8AC3E}">
        <p14:creationId xmlns:p14="http://schemas.microsoft.com/office/powerpoint/2010/main" val="2824772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1156</TotalTime>
  <Words>779</Words>
  <Application>Microsoft Macintosh PowerPoint</Application>
  <PresentationFormat>Widescreen</PresentationFormat>
  <Paragraphs>137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Bradley Hand ITC</vt:lpstr>
      <vt:lpstr>Calibri</vt:lpstr>
      <vt:lpstr>Calibri Light</vt:lpstr>
      <vt:lpstr>Comic Sans MS</vt:lpstr>
      <vt:lpstr>Corbel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ssmout</dc:creator>
  <cp:lastModifiedBy>ELLA WOODS</cp:lastModifiedBy>
  <cp:revision>46</cp:revision>
  <cp:lastPrinted>2023-02-08T16:43:46Z</cp:lastPrinted>
  <dcterms:created xsi:type="dcterms:W3CDTF">2021-01-02T18:30:58Z</dcterms:created>
  <dcterms:modified xsi:type="dcterms:W3CDTF">2026-01-05T22:51:04Z</dcterms:modified>
</cp:coreProperties>
</file>