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61" r:id="rId4"/>
  </p:sldIdLst>
  <p:sldSz cx="12192000" cy="6858000"/>
  <p:notesSz cx="6797675" cy="9982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9503" autoAdjust="0"/>
    <p:restoredTop sz="86297"/>
  </p:normalViewPr>
  <p:slideViewPr>
    <p:cSldViewPr snapToGrid="0">
      <p:cViewPr>
        <p:scale>
          <a:sx n="95" d="100"/>
          <a:sy n="95" d="100"/>
        </p:scale>
        <p:origin x="-4560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C88E9-2FBE-FA44-932C-9ECF7ABC3180}" type="datetimeFigureOut">
              <a:rPr lang="en-US" smtClean="0"/>
              <a:t>9/5/25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4813" y="1247775"/>
            <a:ext cx="5988050" cy="3368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803775"/>
            <a:ext cx="5438775" cy="3930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82138"/>
            <a:ext cx="2946400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82138"/>
            <a:ext cx="2946400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40670-F278-3647-ACE1-435A67433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54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440670-F278-3647-ACE1-435A67433C4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35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440670-F278-3647-ACE1-435A67433C4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88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91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854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96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112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685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549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47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34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436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36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39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65219-FB7A-42A8-B3F5-8E8FD1D039D9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003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openxmlformats.org/officeDocument/2006/relationships/image" Target="../media/image8.png"/><Relationship Id="rId3" Type="http://schemas.openxmlformats.org/officeDocument/2006/relationships/hyperlink" Target="https://www.google.com/imgres?imgurl=https://cdn.shopify.com/s/files/1/0028/5468/2689/collections/zog-hero_1024x1024.gif?v%3D1566400144&amp;imgrefurl=https://gruffaloshop.com/collections/zog&amp;docid=kW-CLRwkDTADVM&amp;tbnid=tWFUtVxURrT6NM:&amp;vet=10ahUKEwjuiO79qPTmAhWLT8AKHfb1CqQQMwhkKAowCg..i&amp;w=750&amp;h=720&amp;bih=655&amp;biw=1366&amp;q=Zog&amp;ved=0ahUKEwjuiO79qPTmAhWLT8AKHfb1CqQQMwhkKAowCg&amp;iact=mrc&amp;uact=8" TargetMode="External"/><Relationship Id="rId7" Type="http://schemas.openxmlformats.org/officeDocument/2006/relationships/image" Target="../media/image2.jpeg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11" Type="http://schemas.openxmlformats.org/officeDocument/2006/relationships/image" Target="../media/image6.jpeg"/><Relationship Id="rId5" Type="http://schemas.openxmlformats.org/officeDocument/2006/relationships/hyperlink" Target="https://www.google.com/imgres?imgurl=http://the8percent.com/wp-content/uploads/2016/05/Florence-Nightingale.jpg&amp;imgrefurl=http://the8percent.com/florence-nightingale-ministering-angel/&amp;docid=7pL1efqX4IcA-M&amp;tbnid=qO29jcbmjvZccM:&amp;vet=10ahUKEwjNgcaGqvTmAhXTnVwKHWVqCpgQMwhvKAcwBw..i&amp;w=1038&amp;h=539&amp;bih=655&amp;biw=1366&amp;q=Florence%20Nightingale&amp;ved=0ahUKEwjNgcaGqvTmAhXTnVwKHWVqCpgQMwhvKAcwBw&amp;iact=mrc&amp;uact=8" TargetMode="External"/><Relationship Id="rId10" Type="http://schemas.openxmlformats.org/officeDocument/2006/relationships/image" Target="../media/image5.jpeg"/><Relationship Id="rId4" Type="http://schemas.openxmlformats.org/officeDocument/2006/relationships/hyperlink" Target="https://www.google.com/imgres?imgurl=https://i.guim.co.uk/img/media/3793fa703d30c8f565b0306ca4556903d5249146/0_0_3548_2997/master/3548.jpg?width%3D300%26quality%3D85%26auto%3Dformat%26fit%3Dmax%26s%3Dfe97a665db20e5fc5bf1bf694e7075c2&amp;imgrefurl=https://www.theguardian.com/books/gallery/2016/sep/08/the-creation-of-zog-by-axel-scheffler-in-pictures&amp;docid=NiAqvHry6Y-O4M&amp;tbnid=TpfwkOt04-23nM:&amp;vet=10ahUKEwjuiO79qPTmAhWLT8AKHfb1CqQQMwh1KBIwEg..i&amp;w=300&amp;h=253&amp;bih=655&amp;biw=1366&amp;q=Zog&amp;ved=0ahUKEwjuiO79qPTmAhWLT8AKHfb1CqQQMwh1KBIwEg&amp;iact=mrc&amp;uact=8" TargetMode="External"/><Relationship Id="rId9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image" Target="../media/image2.jpe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8.png"/><Relationship Id="rId5" Type="http://schemas.openxmlformats.org/officeDocument/2006/relationships/image" Target="../media/image9.png"/><Relationship Id="rId10" Type="http://schemas.openxmlformats.org/officeDocument/2006/relationships/image" Target="../media/image11.jpeg"/><Relationship Id="rId4" Type="http://schemas.openxmlformats.org/officeDocument/2006/relationships/image" Target="../media/image7.pn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Image result for images of zog by julia donaldson"/>
          <p:cNvSpPr>
            <a:spLocks noChangeAspect="1" noChangeArrowheads="1"/>
          </p:cNvSpPr>
          <p:nvPr/>
        </p:nvSpPr>
        <p:spPr bwMode="auto">
          <a:xfrm>
            <a:off x="63500" y="-136525"/>
            <a:ext cx="21526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AutoShape 3" descr="Image result for Zog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92075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AutoShape 5" descr="Image result for Zog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244475" y="232239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AutoShape 7" descr="Image result for Florence Nightingale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396875" y="304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F649E2-C531-2D52-F964-C6191FB64497}"/>
              </a:ext>
            </a:extLst>
          </p:cNvPr>
          <p:cNvSpPr txBox="1"/>
          <p:nvPr/>
        </p:nvSpPr>
        <p:spPr>
          <a:xfrm>
            <a:off x="3322756" y="139114"/>
            <a:ext cx="61022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effectLst/>
                <a:latin typeface="Chalkboard SE" panose="03050602040202020205" pitchFamily="66" charset="77"/>
              </a:rPr>
              <a:t>How do things change?</a:t>
            </a:r>
          </a:p>
          <a:p>
            <a:pPr algn="ctr"/>
            <a:r>
              <a:rPr lang="en-GB" dirty="0">
                <a:latin typeface="Chalkboard SE" panose="03050602040202020205" pitchFamily="66" charset="77"/>
              </a:rPr>
              <a:t>Y1 Autumn 1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9D4BD05-D37C-54B9-E0B0-E6121D3C4EA9}"/>
              </a:ext>
            </a:extLst>
          </p:cNvPr>
          <p:cNvSpPr txBox="1"/>
          <p:nvPr/>
        </p:nvSpPr>
        <p:spPr>
          <a:xfrm>
            <a:off x="20965" y="82764"/>
            <a:ext cx="3777214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/>
              <a:t>English </a:t>
            </a:r>
          </a:p>
          <a:p>
            <a:r>
              <a:rPr lang="en-GB" sz="1400" b="1" dirty="0"/>
              <a:t>(Writing)</a:t>
            </a:r>
          </a:p>
          <a:p>
            <a:r>
              <a:rPr lang="en-GB" sz="1400" u="sng" dirty="0"/>
              <a:t>Non-fiction</a:t>
            </a:r>
            <a:br>
              <a:rPr lang="en-GB" sz="1400" b="1" dirty="0"/>
            </a:br>
            <a:r>
              <a:rPr lang="en-GB" sz="1400" dirty="0"/>
              <a:t>Writing</a:t>
            </a:r>
            <a:r>
              <a:rPr lang="en-GB" sz="1400" b="1" dirty="0"/>
              <a:t> </a:t>
            </a:r>
            <a:r>
              <a:rPr lang="en-GB" sz="1400" dirty="0"/>
              <a:t>labels, captions, lists, simple sentences and descriptions</a:t>
            </a:r>
            <a:br>
              <a:rPr lang="en-GB" sz="1400" dirty="0"/>
            </a:br>
            <a:r>
              <a:rPr lang="en-GB" sz="1400" u="sng" dirty="0"/>
              <a:t>Fiction – Drawing Club (until Autumn 1)</a:t>
            </a:r>
            <a:endParaRPr lang="en-GB" sz="1400" b="1" u="sng" dirty="0"/>
          </a:p>
          <a:p>
            <a:r>
              <a:rPr lang="en-GB" sz="1400" dirty="0"/>
              <a:t>Using adjectives, conjunctions, verbs, adverbs and appropriate punctuation.</a:t>
            </a:r>
          </a:p>
          <a:p>
            <a:endParaRPr lang="en-GB" sz="1400" dirty="0"/>
          </a:p>
          <a:p>
            <a:r>
              <a:rPr lang="en-GB" sz="1400" dirty="0"/>
              <a:t>CP – message centre </a:t>
            </a:r>
          </a:p>
          <a:p>
            <a:br>
              <a:rPr lang="en-GB" sz="1400" dirty="0"/>
            </a:br>
            <a:r>
              <a:rPr lang="en-GB" sz="1400" b="1" dirty="0"/>
              <a:t>Phonics</a:t>
            </a:r>
            <a:r>
              <a:rPr lang="en-GB" sz="1400" dirty="0"/>
              <a:t> </a:t>
            </a:r>
          </a:p>
          <a:p>
            <a:r>
              <a:rPr lang="en-GB" sz="1400" dirty="0"/>
              <a:t>Revise Phase 3  and phase 4 </a:t>
            </a:r>
          </a:p>
          <a:p>
            <a:r>
              <a:rPr lang="en-GB" sz="1400" dirty="0"/>
              <a:t>Begin phase 5</a:t>
            </a:r>
          </a:p>
          <a:p>
            <a:r>
              <a:rPr lang="en-GB" sz="1400" dirty="0"/>
              <a:t>Tricky words</a:t>
            </a:r>
            <a:br>
              <a:rPr lang="en-GB" sz="1400" dirty="0"/>
            </a:br>
            <a:endParaRPr lang="en-GB" sz="1400" b="1" dirty="0"/>
          </a:p>
          <a:p>
            <a:endParaRPr lang="en-GB" sz="1400" dirty="0">
              <a:effectLst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002E438-6EDC-2FBE-C71F-2B17BFB7EE35}"/>
              </a:ext>
            </a:extLst>
          </p:cNvPr>
          <p:cNvSpPr txBox="1"/>
          <p:nvPr/>
        </p:nvSpPr>
        <p:spPr>
          <a:xfrm>
            <a:off x="8848964" y="3359949"/>
            <a:ext cx="3252499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  <a:latin typeface="Calibri" panose="020F0502020204030204" pitchFamily="34" charset="0"/>
              </a:rPr>
              <a:t>Science -</a:t>
            </a:r>
            <a:r>
              <a:rPr lang="en-GB" sz="1400" b="1" dirty="0">
                <a:latin typeface="Calibri" panose="020F0502020204030204" pitchFamily="34" charset="0"/>
              </a:rPr>
              <a:t> </a:t>
            </a:r>
            <a:r>
              <a:rPr lang="en-GB" sz="1400" b="1" dirty="0">
                <a:effectLst/>
                <a:latin typeface="Corbel" panose="020B0503020204020204" pitchFamily="34" charset="0"/>
              </a:rPr>
              <a:t>What do I need to </a:t>
            </a:r>
            <a:endParaRPr lang="en-GB" sz="1400" dirty="0"/>
          </a:p>
          <a:p>
            <a:pPr algn="r"/>
            <a:r>
              <a:rPr lang="en-GB" sz="1400" b="1" dirty="0">
                <a:effectLst/>
                <a:latin typeface="Corbel" panose="020B0503020204020204" pitchFamily="34" charset="0"/>
              </a:rPr>
              <a:t>grow? </a:t>
            </a:r>
            <a:endParaRPr lang="en-GB" sz="1400" dirty="0"/>
          </a:p>
          <a:p>
            <a:pPr algn="r"/>
            <a:r>
              <a:rPr lang="en-GB" sz="1400" dirty="0">
                <a:effectLst/>
                <a:latin typeface="Corbel" panose="020B0503020204020204" pitchFamily="34" charset="0"/>
              </a:rPr>
              <a:t>Draw and label parts of the body</a:t>
            </a:r>
            <a:br>
              <a:rPr lang="en-GB" sz="1400" dirty="0">
                <a:effectLst/>
                <a:latin typeface="Corbel" panose="020B0503020204020204" pitchFamily="34" charset="0"/>
              </a:rPr>
            </a:br>
            <a:r>
              <a:rPr lang="en-GB" sz="1400" dirty="0">
                <a:effectLst/>
                <a:latin typeface="Corbel" panose="020B0503020204020204" pitchFamily="34" charset="0"/>
              </a:rPr>
              <a:t>Talk about how animals have babies which grow into adults </a:t>
            </a:r>
            <a:endParaRPr lang="en-GB" sz="1400" dirty="0"/>
          </a:p>
          <a:p>
            <a:pPr algn="r"/>
            <a:r>
              <a:rPr lang="en-GB" sz="1400" dirty="0">
                <a:effectLst/>
                <a:latin typeface="Corbel" panose="020B0503020204020204" pitchFamily="34" charset="0"/>
              </a:rPr>
              <a:t>Talk about basic needs of animals and people</a:t>
            </a:r>
          </a:p>
          <a:p>
            <a:pPr algn="r"/>
            <a:r>
              <a:rPr lang="en-GB" sz="1400" dirty="0">
                <a:latin typeface="Corbel" panose="020B0503020204020204" pitchFamily="34" charset="0"/>
              </a:rPr>
              <a:t>Understand what the 5 senses are</a:t>
            </a:r>
            <a:r>
              <a:rPr lang="en-GB" sz="1400" dirty="0">
                <a:effectLst/>
                <a:latin typeface="Corbel" panose="020B0503020204020204" pitchFamily="34" charset="0"/>
              </a:rPr>
              <a:t> </a:t>
            </a:r>
            <a:endParaRPr lang="en-GB" sz="1400" dirty="0"/>
          </a:p>
          <a:p>
            <a:r>
              <a:rPr lang="en-GB" sz="1400" b="1" dirty="0">
                <a:effectLst/>
                <a:latin typeface="Calibri" panose="020F0502020204030204" pitchFamily="34" charset="0"/>
              </a:rPr>
              <a:t> </a:t>
            </a:r>
            <a:endParaRPr lang="en-GB" sz="1400" dirty="0">
              <a:effectLst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3B2525B-EF32-04A3-C297-475BCABA5E18}"/>
              </a:ext>
            </a:extLst>
          </p:cNvPr>
          <p:cNvSpPr txBox="1"/>
          <p:nvPr/>
        </p:nvSpPr>
        <p:spPr>
          <a:xfrm>
            <a:off x="9702550" y="43190"/>
            <a:ext cx="244029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  <a:latin typeface="Calibri" panose="020F0502020204030204" pitchFamily="34" charset="0"/>
              </a:rPr>
              <a:t>Art</a:t>
            </a:r>
          </a:p>
          <a:p>
            <a:pPr algn="r"/>
            <a:r>
              <a:rPr lang="en-GB" sz="1400" dirty="0">
                <a:latin typeface="Calibri" panose="020F0502020204030204" pitchFamily="34" charset="0"/>
              </a:rPr>
              <a:t>Eric Carle style paintings.</a:t>
            </a:r>
          </a:p>
          <a:p>
            <a:pPr algn="r"/>
            <a:r>
              <a:rPr lang="en-GB" sz="1400" dirty="0"/>
              <a:t>self portraits in the style of Brianna McCarthy</a:t>
            </a:r>
            <a:r>
              <a:rPr lang="en-GB" sz="1100" dirty="0"/>
              <a:t> </a:t>
            </a:r>
          </a:p>
          <a:p>
            <a:pPr algn="r"/>
            <a:r>
              <a:rPr lang="en-GB" sz="1400" dirty="0">
                <a:effectLst/>
                <a:latin typeface="Corbel" panose="020B0503020204020204" pitchFamily="34" charset="0"/>
              </a:rPr>
              <a:t>Mix primary colours together. Use a variety of tools and techniques including different brush sizes.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3BB85D7-D83F-3BEF-A00A-974CDEE385F7}"/>
              </a:ext>
            </a:extLst>
          </p:cNvPr>
          <p:cNvSpPr txBox="1"/>
          <p:nvPr/>
        </p:nvSpPr>
        <p:spPr>
          <a:xfrm>
            <a:off x="9747092" y="2394067"/>
            <a:ext cx="232302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  <a:latin typeface="Calibri" panose="020F0502020204030204" pitchFamily="34" charset="0"/>
              </a:rPr>
              <a:t>Computing - </a:t>
            </a:r>
            <a:r>
              <a:rPr lang="en-GB" sz="1400" b="1" dirty="0">
                <a:latin typeface="Calibri" panose="020F0502020204030204" pitchFamily="34" charset="0"/>
              </a:rPr>
              <a:t>Getting started </a:t>
            </a:r>
          </a:p>
          <a:p>
            <a:pPr algn="r"/>
            <a:r>
              <a:rPr lang="en-GB" sz="1400" dirty="0"/>
              <a:t>Logging on, using tech for a purpose creating art, staying safe online</a:t>
            </a:r>
            <a:r>
              <a:rPr lang="en-GB" sz="1100" dirty="0"/>
              <a:t> </a:t>
            </a:r>
            <a:r>
              <a:rPr lang="en-GB" sz="1100" dirty="0">
                <a:effectLst/>
                <a:latin typeface="Calibri" panose="020F0502020204030204" pitchFamily="34" charset="0"/>
              </a:rPr>
              <a:t> </a:t>
            </a:r>
            <a:endParaRPr lang="en-GB" sz="1100" dirty="0">
              <a:effectLst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FE01CEC-345B-D9A9-CA2A-BBC14ED3FA29}"/>
              </a:ext>
            </a:extLst>
          </p:cNvPr>
          <p:cNvSpPr txBox="1"/>
          <p:nvPr/>
        </p:nvSpPr>
        <p:spPr>
          <a:xfrm>
            <a:off x="3322756" y="5494147"/>
            <a:ext cx="2674936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Calibri" panose="020F0502020204030204" pitchFamily="34" charset="0"/>
              </a:rPr>
              <a:t>History - </a:t>
            </a:r>
            <a:r>
              <a:rPr lang="en-GB" sz="1400" b="1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have I changed?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GB" sz="1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 how they have changed.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Recognise changes in living memory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GB" sz="1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 the terms past, present and future</a:t>
            </a:r>
            <a:r>
              <a:rPr lang="en-GB" sz="1400" dirty="0">
                <a:effectLst/>
              </a:rPr>
              <a:t> </a:t>
            </a:r>
            <a:endParaRPr lang="en-GB" sz="1400" b="1" dirty="0">
              <a:effectLst/>
              <a:latin typeface="Calibri" panose="020F050202020403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071DC62-AB8D-DBFF-DEF4-A21573AA95BF}"/>
              </a:ext>
            </a:extLst>
          </p:cNvPr>
          <p:cNvSpPr txBox="1"/>
          <p:nvPr/>
        </p:nvSpPr>
        <p:spPr>
          <a:xfrm>
            <a:off x="-10335" y="4798764"/>
            <a:ext cx="3726899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Calibri" panose="020F0502020204030204" pitchFamily="34" charset="0"/>
              </a:rPr>
              <a:t>Maths</a:t>
            </a:r>
          </a:p>
          <a:p>
            <a:r>
              <a:rPr lang="en-GB" sz="1400" dirty="0">
                <a:latin typeface="Calibri" panose="020F0502020204030204" pitchFamily="34" charset="0"/>
              </a:rPr>
              <a:t>Comparing longer and shorter</a:t>
            </a:r>
          </a:p>
          <a:p>
            <a:r>
              <a:rPr lang="en-GB" sz="1400" dirty="0">
                <a:latin typeface="Calibri" panose="020F0502020204030204" pitchFamily="34" charset="0"/>
              </a:rPr>
              <a:t>Comparing taller and shorter</a:t>
            </a:r>
          </a:p>
          <a:p>
            <a:r>
              <a:rPr lang="en-GB" sz="1400" dirty="0">
                <a:latin typeface="Calibri" panose="020F0502020204030204" pitchFamily="34" charset="0"/>
              </a:rPr>
              <a:t>Explore capacity</a:t>
            </a:r>
          </a:p>
          <a:p>
            <a:r>
              <a:rPr lang="en-GB" sz="1400" dirty="0">
                <a:latin typeface="Calibri" panose="020F0502020204030204" pitchFamily="34" charset="0"/>
              </a:rPr>
              <a:t>Explore matches</a:t>
            </a:r>
          </a:p>
          <a:p>
            <a:r>
              <a:rPr lang="en-GB" sz="1400" dirty="0">
                <a:latin typeface="Calibri" panose="020F0502020204030204" pitchFamily="34" charset="0"/>
              </a:rPr>
              <a:t>Identify size and shape</a:t>
            </a:r>
          </a:p>
          <a:p>
            <a:r>
              <a:rPr lang="en-GB" sz="1400" dirty="0">
                <a:latin typeface="Calibri" panose="020F0502020204030204" pitchFamily="34" charset="0"/>
              </a:rPr>
              <a:t>Sorting objects</a:t>
            </a:r>
          </a:p>
          <a:p>
            <a:r>
              <a:rPr lang="en-GB" sz="1400" dirty="0">
                <a:latin typeface="Calibri" panose="020F0502020204030204" pitchFamily="34" charset="0"/>
              </a:rPr>
              <a:t>Explore simple patterns</a:t>
            </a:r>
          </a:p>
          <a:p>
            <a:r>
              <a:rPr lang="en-GB" sz="1400" dirty="0">
                <a:latin typeface="Calibri" panose="020F0502020204030204" pitchFamily="34" charset="0"/>
              </a:rPr>
              <a:t>Begin counting to 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DA8776E-44AB-EB62-9689-1DE701CCBCF8}"/>
              </a:ext>
            </a:extLst>
          </p:cNvPr>
          <p:cNvSpPr txBox="1"/>
          <p:nvPr/>
        </p:nvSpPr>
        <p:spPr>
          <a:xfrm>
            <a:off x="6402111" y="4173322"/>
            <a:ext cx="2674935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Calibri" panose="020F0502020204030204" pitchFamily="34" charset="0"/>
              </a:rPr>
              <a:t>PE </a:t>
            </a:r>
            <a:r>
              <a:rPr lang="en-GB" sz="1400" b="1" dirty="0"/>
              <a:t>- </a:t>
            </a:r>
            <a:r>
              <a:rPr lang="en-GB" sz="1400" b="1" dirty="0">
                <a:effectLst/>
                <a:latin typeface="Calibri" panose="020F0502020204030204" pitchFamily="34" charset="0"/>
              </a:rPr>
              <a:t>Atlas Sports</a:t>
            </a:r>
            <a:endParaRPr lang="en-GB" dirty="0"/>
          </a:p>
          <a:p>
            <a:r>
              <a:rPr lang="en-GB" sz="1400" dirty="0"/>
              <a:t>Moving around the space safely</a:t>
            </a:r>
          </a:p>
          <a:p>
            <a:r>
              <a:rPr lang="en-GB" sz="1400" dirty="0"/>
              <a:t>Understanding risks and when to take them</a:t>
            </a:r>
          </a:p>
          <a:p>
            <a:r>
              <a:rPr lang="en-GB" sz="1400" dirty="0"/>
              <a:t>Supporting your body weight with your arms</a:t>
            </a:r>
          </a:p>
          <a:p>
            <a:endParaRPr lang="en-GB" sz="1400" b="1" dirty="0">
              <a:latin typeface="Calibri" panose="020F0502020204030204" pitchFamily="34" charset="0"/>
            </a:endParaRPr>
          </a:p>
          <a:p>
            <a:r>
              <a:rPr lang="en-GB" sz="1400" b="1" dirty="0">
                <a:latin typeface="Calibri" panose="020F0502020204030204" pitchFamily="34" charset="0"/>
              </a:rPr>
              <a:t>Outdoor education</a:t>
            </a:r>
            <a:endParaRPr lang="en-GB" sz="1400" dirty="0">
              <a:effectLst/>
              <a:latin typeface="Calibri" panose="020F0502020204030204" pitchFamily="34" charset="0"/>
            </a:endParaRPr>
          </a:p>
          <a:p>
            <a:r>
              <a:rPr lang="en-GB" sz="1400" dirty="0">
                <a:latin typeface="Corbel" panose="020B0503020204020204" pitchFamily="34" charset="0"/>
              </a:rPr>
              <a:t>Rules of the woodland classroom</a:t>
            </a:r>
            <a:endParaRPr lang="en-GB" sz="1400" dirty="0">
              <a:effectLst/>
              <a:latin typeface="Calibri" panose="020F0502020204030204" pitchFamily="34" charset="0"/>
            </a:endParaRPr>
          </a:p>
          <a:p>
            <a:r>
              <a:rPr lang="en-GB" sz="1400" dirty="0">
                <a:latin typeface="Calibri" panose="020F0502020204030204" pitchFamily="34" charset="0"/>
              </a:rPr>
              <a:t>FMS development activities – cutting, tweezers etc.</a:t>
            </a:r>
            <a:r>
              <a:rPr lang="en-GB" sz="1400" dirty="0">
                <a:effectLst/>
                <a:latin typeface="Calibri" panose="020F0502020204030204" pitchFamily="34" charset="0"/>
              </a:rPr>
              <a:t> </a:t>
            </a:r>
            <a:endParaRPr lang="en-GB" sz="1400" dirty="0">
              <a:effectLst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9DECC66-335B-900E-CBE7-8BD36AFAE31B}"/>
              </a:ext>
            </a:extLst>
          </p:cNvPr>
          <p:cNvSpPr txBox="1"/>
          <p:nvPr/>
        </p:nvSpPr>
        <p:spPr>
          <a:xfrm>
            <a:off x="10194842" y="1859072"/>
            <a:ext cx="18752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/>
              <a:t>Music - Music express</a:t>
            </a:r>
          </a:p>
          <a:p>
            <a:pPr algn="r"/>
            <a:r>
              <a:rPr lang="en-US" sz="1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My body – </a:t>
            </a:r>
            <a:r>
              <a:rPr lang="en-US" sz="1400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”Beat”</a:t>
            </a:r>
            <a:r>
              <a:rPr lang="en-GB" sz="1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4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8085DC6-5962-C0FF-BA75-8456DD9E2438}"/>
              </a:ext>
            </a:extLst>
          </p:cNvPr>
          <p:cNvSpPr txBox="1"/>
          <p:nvPr/>
        </p:nvSpPr>
        <p:spPr>
          <a:xfrm>
            <a:off x="3322756" y="2787144"/>
            <a:ext cx="6111550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solidFill>
                  <a:srgbClr val="FF0000"/>
                </a:solidFill>
                <a:effectLst/>
                <a:latin typeface="Bradley Hand ITC" panose="03070402050302030203" pitchFamily="66" charset="77"/>
              </a:rPr>
              <a:t>Trusting in God together, we live, learn and grow. </a:t>
            </a:r>
            <a:endParaRPr lang="en-GB" dirty="0">
              <a:effectLst/>
              <a:latin typeface="Bradley Hand ITC" panose="03070402050302030203" pitchFamily="66" charset="77"/>
            </a:endParaRPr>
          </a:p>
          <a:p>
            <a:pPr algn="ctr"/>
            <a:r>
              <a:rPr lang="en-GB" sz="2000" dirty="0">
                <a:effectLst/>
                <a:latin typeface="ComicSansMS" panose="030F0702030302020204" pitchFamily="66" charset="0"/>
              </a:rPr>
              <a:t>The </a:t>
            </a:r>
            <a:r>
              <a:rPr lang="en-GB" sz="2000" dirty="0">
                <a:latin typeface="ComicSansMS" panose="030F0702030302020204" pitchFamily="66" charset="0"/>
              </a:rPr>
              <a:t>Very Hungry Caterpillar</a:t>
            </a:r>
            <a:r>
              <a:rPr lang="en-GB" sz="2000" dirty="0">
                <a:effectLst/>
                <a:latin typeface="ComicSansMS" panose="030F0702030302020204" pitchFamily="66" charset="0"/>
              </a:rPr>
              <a:t> </a:t>
            </a:r>
            <a:endParaRPr lang="en-GB" dirty="0">
              <a:effectLst/>
            </a:endParaRPr>
          </a:p>
          <a:p>
            <a:pPr algn="ctr"/>
            <a:r>
              <a:rPr lang="en-GB" sz="2400" dirty="0">
                <a:effectLst/>
                <a:latin typeface="Gigi" pitchFamily="82" charset="77"/>
              </a:rPr>
              <a:t>Our value is </a:t>
            </a:r>
            <a:r>
              <a:rPr lang="en-GB" sz="2400" dirty="0">
                <a:latin typeface="Gigi" pitchFamily="82" charset="77"/>
              </a:rPr>
              <a:t>“thankfulness</a:t>
            </a:r>
            <a:r>
              <a:rPr lang="en-GB" sz="2400" dirty="0">
                <a:effectLst/>
                <a:latin typeface="Gigi" pitchFamily="82" charset="77"/>
              </a:rPr>
              <a:t>” </a:t>
            </a:r>
            <a:endParaRPr lang="en-GB" dirty="0">
              <a:effectLst/>
            </a:endParaRPr>
          </a:p>
        </p:txBody>
      </p:sp>
      <p:pic>
        <p:nvPicPr>
          <p:cNvPr id="1027" name="Picture 3" descr="page1image1069107312">
            <a:extLst>
              <a:ext uri="{FF2B5EF4-FFF2-40B4-BE49-F238E27FC236}">
                <a16:creationId xmlns:a16="http://schemas.microsoft.com/office/drawing/2014/main" id="{E6A775FC-7E90-C64D-9F56-A72B60E73D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1712" y="1658403"/>
            <a:ext cx="58420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51087E58-3047-A57B-6BEA-C3052F22EB58}"/>
              </a:ext>
            </a:extLst>
          </p:cNvPr>
          <p:cNvSpPr txBox="1"/>
          <p:nvPr/>
        </p:nvSpPr>
        <p:spPr>
          <a:xfrm>
            <a:off x="-12460" y="3347700"/>
            <a:ext cx="24198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(Reading)</a:t>
            </a:r>
          </a:p>
          <a:p>
            <a:r>
              <a:rPr lang="en-GB" sz="1400" dirty="0"/>
              <a:t>Where the Wild things are</a:t>
            </a:r>
          </a:p>
          <a:p>
            <a:r>
              <a:rPr lang="en-GB" sz="1400" dirty="0"/>
              <a:t>Other drawing club texts</a:t>
            </a:r>
          </a:p>
          <a:p>
            <a:r>
              <a:rPr lang="en-GB" sz="1400" dirty="0"/>
              <a:t>Phase 3-5 Letters and Sounds</a:t>
            </a:r>
            <a:br>
              <a:rPr lang="en-GB" sz="1400" dirty="0"/>
            </a:br>
            <a:r>
              <a:rPr lang="en-GB" sz="1400" dirty="0"/>
              <a:t>Guided Reading groups</a:t>
            </a:r>
            <a:br>
              <a:rPr lang="en-GB" sz="1400" dirty="0"/>
            </a:br>
            <a:r>
              <a:rPr lang="en-GB" sz="1400" dirty="0"/>
              <a:t>Individual reading </a:t>
            </a:r>
            <a:endParaRPr lang="en-US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243949-AC06-06E7-AD41-3B7A15EA7F11}"/>
              </a:ext>
            </a:extLst>
          </p:cNvPr>
          <p:cNvSpPr txBox="1"/>
          <p:nvPr/>
        </p:nvSpPr>
        <p:spPr>
          <a:xfrm>
            <a:off x="3376544" y="4173322"/>
            <a:ext cx="278052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</a:rPr>
              <a:t>RE - </a:t>
            </a:r>
            <a:r>
              <a:rPr lang="en-GB" sz="1400" b="1" dirty="0">
                <a:effectLst/>
                <a:latin typeface="Corbel" panose="020B0503020204020204" pitchFamily="34" charset="0"/>
              </a:rPr>
              <a:t>Creation </a:t>
            </a:r>
            <a:endParaRPr lang="en-GB" sz="1400" dirty="0"/>
          </a:p>
          <a:p>
            <a:r>
              <a:rPr lang="en-GB" sz="1400" dirty="0">
                <a:effectLst/>
                <a:latin typeface="Corbel" panose="020B0503020204020204" pitchFamily="34" charset="0"/>
              </a:rPr>
              <a:t>Why is the word God so important to Christians?</a:t>
            </a:r>
            <a:br>
              <a:rPr lang="en-GB" sz="1400" dirty="0">
                <a:effectLst/>
                <a:latin typeface="Corbel" panose="020B0503020204020204" pitchFamily="34" charset="0"/>
              </a:rPr>
            </a:br>
            <a:r>
              <a:rPr lang="en-GB" sz="1400" dirty="0">
                <a:effectLst/>
                <a:latin typeface="Corbel" panose="020B0503020204020204" pitchFamily="34" charset="0"/>
              </a:rPr>
              <a:t>What do Christians believe God is like? </a:t>
            </a:r>
            <a:endParaRPr lang="en-GB" sz="1400" dirty="0"/>
          </a:p>
        </p:txBody>
      </p:sp>
      <p:pic>
        <p:nvPicPr>
          <p:cNvPr id="2050" name="Picture 2" descr="The Very Hungry Caterpillar [Board Book]: Eric Carle : Carle, Eric, Carle,  Eric: Amazon.co.uk: Books">
            <a:extLst>
              <a:ext uri="{FF2B5EF4-FFF2-40B4-BE49-F238E27FC236}">
                <a16:creationId xmlns:a16="http://schemas.microsoft.com/office/drawing/2014/main" id="{2A250C17-BDBD-8A2F-0F9F-5B09816581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7213" y="753163"/>
            <a:ext cx="2733305" cy="1952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arold the Giraffe – Keeping in Touch – Park Gate Primary School">
            <a:extLst>
              <a:ext uri="{FF2B5EF4-FFF2-40B4-BE49-F238E27FC236}">
                <a16:creationId xmlns:a16="http://schemas.microsoft.com/office/drawing/2014/main" id="{0AFC3D58-7427-7719-E777-A0E462164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7460" y="5900126"/>
            <a:ext cx="967448" cy="837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omputer | History, Parts, Networking, Operating Systems, &amp; Facts |  Britannica">
            <a:extLst>
              <a:ext uri="{FF2B5EF4-FFF2-40B4-BE49-F238E27FC236}">
                <a16:creationId xmlns:a16="http://schemas.microsoft.com/office/drawing/2014/main" id="{34CDD9DC-4A1B-50F4-0D9C-D2C2C799C9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290" y="3203835"/>
            <a:ext cx="1007404" cy="689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Types Of Painting Art: Styles, Mediums &amp; Subjects | PICTOCLUB">
            <a:extLst>
              <a:ext uri="{FF2B5EF4-FFF2-40B4-BE49-F238E27FC236}">
                <a16:creationId xmlns:a16="http://schemas.microsoft.com/office/drawing/2014/main" id="{09C8F7F5-6664-4FBD-C0B9-B63911A660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467" y="285901"/>
            <a:ext cx="1240764" cy="827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123maths">
            <a:extLst>
              <a:ext uri="{FF2B5EF4-FFF2-40B4-BE49-F238E27FC236}">
                <a16:creationId xmlns:a16="http://schemas.microsoft.com/office/drawing/2014/main" id="{6F579C8E-83D6-0B49-0F38-66F6D316A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5090" y="4401395"/>
            <a:ext cx="1172711" cy="542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Letters and Sounds | A complete Phonics resource to support children">
            <a:extLst>
              <a:ext uri="{FF2B5EF4-FFF2-40B4-BE49-F238E27FC236}">
                <a16:creationId xmlns:a16="http://schemas.microsoft.com/office/drawing/2014/main" id="{FA30FA0D-8BDF-F6E2-4EFF-18065083BD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7332" y="2727415"/>
            <a:ext cx="635424" cy="63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22A1451-8251-3602-F41C-FA8753A3C08E}"/>
              </a:ext>
            </a:extLst>
          </p:cNvPr>
          <p:cNvSpPr txBox="1"/>
          <p:nvPr/>
        </p:nvSpPr>
        <p:spPr>
          <a:xfrm>
            <a:off x="9953409" y="5214372"/>
            <a:ext cx="2135016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</a:rPr>
              <a:t>PSHE – SCARF </a:t>
            </a:r>
          </a:p>
          <a:p>
            <a:pPr algn="r"/>
            <a:r>
              <a:rPr lang="en-GB" sz="1400" dirty="0">
                <a:effectLst/>
              </a:rPr>
              <a:t>“Me and my relationships”</a:t>
            </a:r>
          </a:p>
          <a:p>
            <a:pPr algn="r"/>
            <a:r>
              <a:rPr lang="en-GB" sz="1400" dirty="0"/>
              <a:t>Classroom rules</a:t>
            </a:r>
          </a:p>
          <a:p>
            <a:pPr algn="r"/>
            <a:r>
              <a:rPr lang="en-GB" sz="1400" dirty="0"/>
              <a:t>Listening</a:t>
            </a:r>
          </a:p>
          <a:p>
            <a:pPr algn="r"/>
            <a:r>
              <a:rPr lang="en-GB" sz="1400" dirty="0">
                <a:effectLst/>
              </a:rPr>
              <a:t>Feelings</a:t>
            </a:r>
          </a:p>
          <a:p>
            <a:pPr algn="r"/>
            <a:r>
              <a:rPr lang="en-GB" sz="1400" dirty="0"/>
              <a:t>Our bodies</a:t>
            </a:r>
          </a:p>
          <a:p>
            <a:pPr algn="r"/>
            <a:r>
              <a:rPr lang="en-GB" sz="1400" dirty="0">
                <a:effectLst/>
              </a:rPr>
              <a:t>Good friends</a:t>
            </a:r>
          </a:p>
        </p:txBody>
      </p:sp>
      <p:pic>
        <p:nvPicPr>
          <p:cNvPr id="13" name="Picture 2" descr="Drawing Club Training">
            <a:extLst>
              <a:ext uri="{FF2B5EF4-FFF2-40B4-BE49-F238E27FC236}">
                <a16:creationId xmlns:a16="http://schemas.microsoft.com/office/drawing/2014/main" id="{AEECDC41-4233-42F5-D540-45310BFE46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0714" y="478872"/>
            <a:ext cx="548581" cy="548581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5194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55E00F1-ECB6-9361-B2DB-E27FF3E50259}"/>
              </a:ext>
            </a:extLst>
          </p:cNvPr>
          <p:cNvSpPr txBox="1"/>
          <p:nvPr/>
        </p:nvSpPr>
        <p:spPr>
          <a:xfrm>
            <a:off x="3343448" y="171574"/>
            <a:ext cx="50520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effectLst/>
                <a:latin typeface="Chalkboard SE" panose="03050602040202020205" pitchFamily="66" charset="77"/>
              </a:rPr>
              <a:t>How do things change?</a:t>
            </a:r>
          </a:p>
          <a:p>
            <a:pPr algn="ctr"/>
            <a:r>
              <a:rPr lang="en-GB" dirty="0">
                <a:latin typeface="Chalkboard SE" panose="03050602040202020205" pitchFamily="66" charset="77"/>
              </a:rPr>
              <a:t>EYFS Autumn 1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5FD3A91-3D1F-22C9-5F5E-68E6FA08087A}"/>
              </a:ext>
            </a:extLst>
          </p:cNvPr>
          <p:cNvSpPr txBox="1"/>
          <p:nvPr/>
        </p:nvSpPr>
        <p:spPr>
          <a:xfrm>
            <a:off x="3509039" y="2945672"/>
            <a:ext cx="472082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solidFill>
                  <a:srgbClr val="FF0000"/>
                </a:solidFill>
                <a:effectLst/>
                <a:latin typeface="Bradley Hand ITC" panose="03070402050302030203" pitchFamily="66" charset="77"/>
              </a:rPr>
              <a:t>Trusting in God together, we live, learn and grow. </a:t>
            </a:r>
            <a:endParaRPr lang="en-GB" dirty="0">
              <a:effectLst/>
              <a:latin typeface="Bradley Hand ITC" panose="03070402050302030203" pitchFamily="66" charset="77"/>
            </a:endParaRPr>
          </a:p>
          <a:p>
            <a:pPr algn="ctr"/>
            <a:r>
              <a:rPr lang="en-GB" sz="2000" dirty="0">
                <a:effectLst/>
                <a:latin typeface="ComicSansMS" panose="030F0702030302020204" pitchFamily="66" charset="0"/>
              </a:rPr>
              <a:t>The </a:t>
            </a:r>
            <a:r>
              <a:rPr lang="en-GB" sz="2000" dirty="0">
                <a:latin typeface="ComicSansMS" panose="030F0702030302020204" pitchFamily="66" charset="0"/>
              </a:rPr>
              <a:t>Very Hungry Caterpillar</a:t>
            </a:r>
            <a:r>
              <a:rPr lang="en-GB" sz="2000" dirty="0">
                <a:effectLst/>
                <a:latin typeface="ComicSansMS" panose="030F0702030302020204" pitchFamily="66" charset="0"/>
              </a:rPr>
              <a:t> </a:t>
            </a:r>
            <a:endParaRPr lang="en-GB" sz="2000" dirty="0">
              <a:effectLst/>
            </a:endParaRPr>
          </a:p>
          <a:p>
            <a:pPr algn="ctr"/>
            <a:r>
              <a:rPr lang="en-GB" sz="2400" dirty="0">
                <a:effectLst/>
                <a:latin typeface="Gigi" pitchFamily="82" charset="77"/>
              </a:rPr>
              <a:t>Our value is </a:t>
            </a:r>
            <a:r>
              <a:rPr lang="en-GB" sz="2400" dirty="0">
                <a:latin typeface="Gigi" pitchFamily="82" charset="77"/>
              </a:rPr>
              <a:t>“thankfulness</a:t>
            </a:r>
            <a:r>
              <a:rPr lang="en-GB" sz="2400" dirty="0">
                <a:effectLst/>
                <a:latin typeface="Gigi" pitchFamily="82" charset="77"/>
              </a:rPr>
              <a:t>” </a:t>
            </a:r>
            <a:endParaRPr lang="en-GB" dirty="0">
              <a:effectLst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375FEDF-A87B-626B-E50D-897B659A0892}"/>
              </a:ext>
            </a:extLst>
          </p:cNvPr>
          <p:cNvSpPr txBox="1"/>
          <p:nvPr/>
        </p:nvSpPr>
        <p:spPr>
          <a:xfrm>
            <a:off x="0" y="5014799"/>
            <a:ext cx="413261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/>
              <a:t>Expressive Arts and design </a:t>
            </a:r>
          </a:p>
          <a:p>
            <a:r>
              <a:rPr lang="en-GB" sz="1400" dirty="0"/>
              <a:t>Re-tell the story of The Very Hungry Caterpillar</a:t>
            </a:r>
          </a:p>
          <a:p>
            <a:r>
              <a:rPr lang="en-GB" sz="1400" dirty="0"/>
              <a:t>Paint and collage pictures</a:t>
            </a:r>
          </a:p>
          <a:p>
            <a:r>
              <a:rPr lang="en-GB" sz="1400" dirty="0"/>
              <a:t>Mixing colours</a:t>
            </a:r>
            <a:br>
              <a:rPr lang="en-GB" sz="1400" dirty="0"/>
            </a:br>
            <a:r>
              <a:rPr lang="en-GB" sz="1400" dirty="0"/>
              <a:t>Use small world and imaginative resources to role play </a:t>
            </a:r>
          </a:p>
          <a:p>
            <a:r>
              <a:rPr lang="en-GB" sz="1400" dirty="0"/>
              <a:t>Use construction materials for a variety of purposes</a:t>
            </a:r>
          </a:p>
          <a:p>
            <a:r>
              <a:rPr lang="en-US" sz="1400" b="1" dirty="0"/>
              <a:t>Music - Music express</a:t>
            </a:r>
            <a:endParaRPr lang="en-US" sz="1400" b="1" dirty="0">
              <a:highlight>
                <a:srgbClr val="FFFF00"/>
              </a:highlight>
            </a:endParaRPr>
          </a:p>
          <a:p>
            <a:r>
              <a:rPr lang="en-US" sz="1400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My body – ”Beat</a:t>
            </a:r>
            <a:endParaRPr lang="en-US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EDF838D-0E75-588A-45B9-7CB072712656}"/>
              </a:ext>
            </a:extLst>
          </p:cNvPr>
          <p:cNvSpPr txBox="1"/>
          <p:nvPr/>
        </p:nvSpPr>
        <p:spPr>
          <a:xfrm>
            <a:off x="9252666" y="4777420"/>
            <a:ext cx="2874199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</a:rPr>
              <a:t>Maths</a:t>
            </a:r>
            <a:br>
              <a:rPr lang="en-GB" sz="1400" dirty="0">
                <a:effectLst/>
              </a:rPr>
            </a:br>
            <a:r>
              <a:rPr lang="en-GB" sz="1400" dirty="0">
                <a:latin typeface="Calibri" panose="020F0502020204030204" pitchFamily="34" charset="0"/>
              </a:rPr>
              <a:t>Comparing longer and shorter</a:t>
            </a:r>
          </a:p>
          <a:p>
            <a:pPr algn="r"/>
            <a:r>
              <a:rPr lang="en-GB" sz="1400" dirty="0">
                <a:latin typeface="Calibri" panose="020F0502020204030204" pitchFamily="34" charset="0"/>
              </a:rPr>
              <a:t>Comparing taller and shorter</a:t>
            </a:r>
          </a:p>
          <a:p>
            <a:pPr algn="r"/>
            <a:r>
              <a:rPr lang="en-GB" sz="1400" dirty="0">
                <a:latin typeface="Calibri" panose="020F0502020204030204" pitchFamily="34" charset="0"/>
              </a:rPr>
              <a:t>Explore capacity</a:t>
            </a:r>
          </a:p>
          <a:p>
            <a:pPr algn="r"/>
            <a:r>
              <a:rPr lang="en-GB" sz="1400" dirty="0">
                <a:latin typeface="Calibri" panose="020F0502020204030204" pitchFamily="34" charset="0"/>
              </a:rPr>
              <a:t>Explore matches</a:t>
            </a:r>
          </a:p>
          <a:p>
            <a:pPr algn="r"/>
            <a:r>
              <a:rPr lang="en-GB" sz="1400" dirty="0">
                <a:latin typeface="Calibri" panose="020F0502020204030204" pitchFamily="34" charset="0"/>
              </a:rPr>
              <a:t>Identify size and shape</a:t>
            </a:r>
          </a:p>
          <a:p>
            <a:pPr algn="r"/>
            <a:r>
              <a:rPr lang="en-GB" sz="1400" dirty="0">
                <a:latin typeface="Calibri" panose="020F0502020204030204" pitchFamily="34" charset="0"/>
              </a:rPr>
              <a:t>Sorting objects</a:t>
            </a:r>
          </a:p>
          <a:p>
            <a:pPr algn="r"/>
            <a:r>
              <a:rPr lang="en-GB" sz="1400" dirty="0">
                <a:latin typeface="Calibri" panose="020F0502020204030204" pitchFamily="34" charset="0"/>
              </a:rPr>
              <a:t>Explore simple patterns</a:t>
            </a:r>
          </a:p>
          <a:p>
            <a:pPr algn="r"/>
            <a:r>
              <a:rPr lang="en-GB" sz="1400" dirty="0">
                <a:latin typeface="Calibri" panose="020F0502020204030204" pitchFamily="34" charset="0"/>
              </a:rPr>
              <a:t>Begin counting to 5</a:t>
            </a:r>
          </a:p>
          <a:p>
            <a:pPr algn="r"/>
            <a:endParaRPr lang="en-GB" sz="1400" dirty="0">
              <a:effectLst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25242E9-9963-DA44-2E90-B9E157A46809}"/>
              </a:ext>
            </a:extLst>
          </p:cNvPr>
          <p:cNvSpPr txBox="1"/>
          <p:nvPr/>
        </p:nvSpPr>
        <p:spPr>
          <a:xfrm>
            <a:off x="9252666" y="1443543"/>
            <a:ext cx="287419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</a:rPr>
              <a:t>Physical Development – </a:t>
            </a:r>
          </a:p>
          <a:p>
            <a:pPr algn="r"/>
            <a:r>
              <a:rPr lang="en-GB" sz="1400" b="1" dirty="0">
                <a:effectLst/>
              </a:rPr>
              <a:t>FMS development</a:t>
            </a:r>
          </a:p>
          <a:p>
            <a:pPr algn="r"/>
            <a:r>
              <a:rPr lang="en-GB" sz="1400" dirty="0">
                <a:effectLst/>
              </a:rPr>
              <a:t>Threading and sorting </a:t>
            </a:r>
          </a:p>
          <a:p>
            <a:pPr algn="r"/>
            <a:r>
              <a:rPr lang="en-GB" sz="1400" dirty="0">
                <a:effectLst/>
              </a:rPr>
              <a:t>Pencil control</a:t>
            </a:r>
            <a:br>
              <a:rPr lang="en-GB" sz="1400" dirty="0">
                <a:effectLst/>
              </a:rPr>
            </a:br>
            <a:r>
              <a:rPr lang="en-GB" sz="1400" dirty="0">
                <a:effectLst/>
              </a:rPr>
              <a:t>Scissor control</a:t>
            </a:r>
            <a:br>
              <a:rPr lang="en-GB" sz="1400" dirty="0">
                <a:effectLst/>
              </a:rPr>
            </a:br>
            <a:r>
              <a:rPr lang="en-GB" sz="1400" dirty="0">
                <a:effectLst/>
              </a:rPr>
              <a:t>Letter formation </a:t>
            </a:r>
          </a:p>
          <a:p>
            <a:pPr algn="r"/>
            <a:r>
              <a:rPr lang="en-GB" sz="1400" dirty="0">
                <a:effectLst/>
              </a:rPr>
              <a:t>Construction </a:t>
            </a:r>
          </a:p>
          <a:p>
            <a:pPr algn="r"/>
            <a:endParaRPr lang="en-GB" sz="1400" b="1" dirty="0">
              <a:effectLst/>
              <a:latin typeface="Calibri" panose="020F0502020204030204" pitchFamily="34" charset="0"/>
            </a:endParaRPr>
          </a:p>
          <a:p>
            <a:pPr algn="r"/>
            <a:r>
              <a:rPr lang="en-GB" sz="1400" b="1" dirty="0">
                <a:effectLst/>
                <a:latin typeface="Calibri" panose="020F0502020204030204" pitchFamily="34" charset="0"/>
              </a:rPr>
              <a:t>PE </a:t>
            </a:r>
            <a:r>
              <a:rPr lang="en-GB" sz="1400" b="1" dirty="0"/>
              <a:t>- </a:t>
            </a:r>
            <a:r>
              <a:rPr lang="en-GB" sz="1400" b="1" dirty="0">
                <a:effectLst/>
                <a:latin typeface="Calibri" panose="020F0502020204030204" pitchFamily="34" charset="0"/>
              </a:rPr>
              <a:t>Atlas Sports</a:t>
            </a:r>
            <a:r>
              <a:rPr lang="en-GB" sz="1400" b="1" dirty="0">
                <a:latin typeface="Calibri" panose="020F0502020204030204" pitchFamily="34" charset="0"/>
              </a:rPr>
              <a:t> –</a:t>
            </a:r>
            <a:endParaRPr lang="en-GB" sz="1400" b="1" dirty="0">
              <a:highlight>
                <a:srgbClr val="FFFF00"/>
              </a:highlight>
              <a:latin typeface="Calibri" panose="020F0502020204030204" pitchFamily="34" charset="0"/>
            </a:endParaRPr>
          </a:p>
          <a:p>
            <a:pPr algn="r"/>
            <a:r>
              <a:rPr lang="en-GB" sz="1400" dirty="0"/>
              <a:t>Moving around the space safely</a:t>
            </a:r>
          </a:p>
          <a:p>
            <a:pPr algn="r"/>
            <a:r>
              <a:rPr lang="en-GB" sz="1400" dirty="0"/>
              <a:t>Understanding risks and when to take them</a:t>
            </a:r>
          </a:p>
          <a:p>
            <a:pPr algn="r"/>
            <a:r>
              <a:rPr lang="en-GB" sz="1400" dirty="0"/>
              <a:t>Supporting your body weight with your arms</a:t>
            </a:r>
          </a:p>
          <a:p>
            <a:pPr algn="r"/>
            <a:endParaRPr lang="en-GB" sz="1400" b="1" dirty="0">
              <a:latin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970A7D5-8DC6-0BC9-AE30-731317E1029C}"/>
              </a:ext>
            </a:extLst>
          </p:cNvPr>
          <p:cNvSpPr txBox="1"/>
          <p:nvPr/>
        </p:nvSpPr>
        <p:spPr>
          <a:xfrm>
            <a:off x="0" y="3236478"/>
            <a:ext cx="3885456" cy="17030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</a:rPr>
              <a:t>Understanding the world -</a:t>
            </a:r>
            <a:r>
              <a:rPr lang="en-GB" sz="1400" b="1" dirty="0">
                <a:effectLst/>
                <a:latin typeface="Corbel" panose="020B0503020204020204" pitchFamily="34" charset="0"/>
              </a:rPr>
              <a:t>What do I need to grow and how do things change? </a:t>
            </a:r>
            <a:endParaRPr lang="en-GB" sz="1400" dirty="0"/>
          </a:p>
          <a:p>
            <a:r>
              <a:rPr lang="en-GB" sz="1400" dirty="0">
                <a:effectLst/>
                <a:latin typeface="Corbel" panose="020B0503020204020204" pitchFamily="34" charset="0"/>
              </a:rPr>
              <a:t>Talk about how animals have babies which grow into adults </a:t>
            </a:r>
            <a:endParaRPr lang="en-GB" sz="1400" dirty="0"/>
          </a:p>
          <a:p>
            <a:r>
              <a:rPr lang="en-GB" sz="1400" dirty="0">
                <a:effectLst/>
                <a:latin typeface="Corbel" panose="020B0503020204020204" pitchFamily="34" charset="0"/>
              </a:rPr>
              <a:t>Talk about basic needs of animals and people.</a:t>
            </a:r>
          </a:p>
          <a:p>
            <a:pPr>
              <a:spcAft>
                <a:spcPts val="800"/>
              </a:spcAft>
            </a:pPr>
            <a:r>
              <a:rPr lang="en-GB" sz="1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 how they have changed.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Aft>
                <a:spcPts val="800"/>
              </a:spcAft>
            </a:pPr>
            <a:r>
              <a:rPr lang="en-GB" sz="1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 the terms past, present and future</a:t>
            </a:r>
            <a:r>
              <a:rPr lang="en-GB" sz="1400" dirty="0">
                <a:effectLst/>
              </a:rPr>
              <a:t> </a:t>
            </a:r>
            <a:endParaRPr lang="en-GB" sz="1400" b="1" dirty="0">
              <a:effectLst/>
              <a:latin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6C7A527-5A5B-30BA-0FF2-A0E619ACD819}"/>
              </a:ext>
            </a:extLst>
          </p:cNvPr>
          <p:cNvSpPr txBox="1"/>
          <p:nvPr/>
        </p:nvSpPr>
        <p:spPr>
          <a:xfrm>
            <a:off x="4467319" y="4375395"/>
            <a:ext cx="232536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/>
              <a:t>Speaking and Listening </a:t>
            </a:r>
          </a:p>
          <a:p>
            <a:r>
              <a:rPr lang="en-GB" sz="1400" dirty="0"/>
              <a:t>Getting to know each other </a:t>
            </a:r>
          </a:p>
          <a:p>
            <a:r>
              <a:rPr lang="en-GB" sz="1400" dirty="0">
                <a:effectLst/>
              </a:rPr>
              <a:t>Asking questions</a:t>
            </a:r>
            <a:br>
              <a:rPr lang="en-GB" sz="1400" dirty="0">
                <a:effectLst/>
              </a:rPr>
            </a:br>
            <a:r>
              <a:rPr lang="en-GB" sz="1400" dirty="0">
                <a:effectLst/>
              </a:rPr>
              <a:t>Learning to listen and take turns</a:t>
            </a:r>
            <a:br>
              <a:rPr lang="en-GB" sz="1400" dirty="0">
                <a:effectLst/>
              </a:rPr>
            </a:br>
            <a:r>
              <a:rPr lang="en-GB" sz="1400" dirty="0">
                <a:effectLst/>
              </a:rPr>
              <a:t>Talking about the things you like and dislike </a:t>
            </a:r>
          </a:p>
          <a:p>
            <a:r>
              <a:rPr lang="en-GB" sz="1400" dirty="0">
                <a:effectLst/>
              </a:rPr>
              <a:t>Speaking out in a group or in front of the class. </a:t>
            </a:r>
          </a:p>
          <a:p>
            <a:r>
              <a:rPr lang="en-GB" sz="1400" dirty="0">
                <a:effectLst/>
              </a:rPr>
              <a:t>Re-telling stories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B52554-BE3D-EC09-04E4-81F57D009C06}"/>
              </a:ext>
            </a:extLst>
          </p:cNvPr>
          <p:cNvSpPr txBox="1"/>
          <p:nvPr/>
        </p:nvSpPr>
        <p:spPr>
          <a:xfrm>
            <a:off x="7327946" y="4685260"/>
            <a:ext cx="2135016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</a:rPr>
              <a:t>PSHE – SCARF </a:t>
            </a:r>
          </a:p>
          <a:p>
            <a:r>
              <a:rPr lang="en-GB" sz="1400" dirty="0">
                <a:effectLst/>
              </a:rPr>
              <a:t>“Me and my relationships”</a:t>
            </a:r>
          </a:p>
          <a:p>
            <a:r>
              <a:rPr lang="en-GB" sz="1400" dirty="0"/>
              <a:t>Classroom rules</a:t>
            </a:r>
          </a:p>
          <a:p>
            <a:r>
              <a:rPr lang="en-GB" sz="1400" dirty="0"/>
              <a:t>Listening</a:t>
            </a:r>
          </a:p>
          <a:p>
            <a:r>
              <a:rPr lang="en-GB" sz="1400" dirty="0">
                <a:effectLst/>
              </a:rPr>
              <a:t>Feelings</a:t>
            </a:r>
          </a:p>
          <a:p>
            <a:r>
              <a:rPr lang="en-GB" sz="1400" dirty="0"/>
              <a:t>Our bodies</a:t>
            </a:r>
          </a:p>
          <a:p>
            <a:r>
              <a:rPr lang="en-GB" sz="1400" dirty="0">
                <a:effectLst/>
              </a:rPr>
              <a:t>Good friends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13FC24-0561-229C-3F5C-34EB073E03FA}"/>
              </a:ext>
            </a:extLst>
          </p:cNvPr>
          <p:cNvSpPr txBox="1"/>
          <p:nvPr/>
        </p:nvSpPr>
        <p:spPr>
          <a:xfrm>
            <a:off x="9346341" y="63489"/>
            <a:ext cx="278052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</a:rPr>
              <a:t>RE - </a:t>
            </a:r>
            <a:r>
              <a:rPr lang="en-GB" sz="1400" b="1" dirty="0">
                <a:effectLst/>
                <a:latin typeface="Corbel" panose="020B0503020204020204" pitchFamily="34" charset="0"/>
              </a:rPr>
              <a:t>Creation </a:t>
            </a:r>
            <a:endParaRPr lang="en-GB" sz="1400" dirty="0"/>
          </a:p>
          <a:p>
            <a:pPr algn="r"/>
            <a:r>
              <a:rPr lang="en-GB" sz="1400" dirty="0">
                <a:effectLst/>
                <a:latin typeface="Corbel" panose="020B0503020204020204" pitchFamily="34" charset="0"/>
              </a:rPr>
              <a:t>Wh</a:t>
            </a:r>
            <a:r>
              <a:rPr lang="en-GB" sz="1400" dirty="0">
                <a:latin typeface="Corbel" panose="020B0503020204020204" pitchFamily="34" charset="0"/>
              </a:rPr>
              <a:t>o is G0d and why is he important to Christians?</a:t>
            </a:r>
          </a:p>
          <a:p>
            <a:pPr algn="r"/>
            <a:r>
              <a:rPr lang="en-GB" sz="1400" dirty="0">
                <a:latin typeface="Corbel" panose="020B0503020204020204" pitchFamily="34" charset="0"/>
              </a:rPr>
              <a:t>Who do Christians believe created the world?</a:t>
            </a:r>
            <a:endParaRPr lang="en-GB" sz="1400" dirty="0"/>
          </a:p>
        </p:txBody>
      </p:sp>
      <p:pic>
        <p:nvPicPr>
          <p:cNvPr id="1026" name="Picture 2" descr="The Very Hungry Caterpillar [Board Book]: Eric Carle : Carle, Eric, Carle,  Eric: Amazon.co.uk: Books">
            <a:extLst>
              <a:ext uri="{FF2B5EF4-FFF2-40B4-BE49-F238E27FC236}">
                <a16:creationId xmlns:a16="http://schemas.microsoft.com/office/drawing/2014/main" id="{2E37E067-1CF1-E435-5B25-0B07421700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85" y="874508"/>
            <a:ext cx="2750833" cy="1964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4" descr="Letters and Sounds | A complete Phonics resource to support children">
            <a:extLst>
              <a:ext uri="{FF2B5EF4-FFF2-40B4-BE49-F238E27FC236}">
                <a16:creationId xmlns:a16="http://schemas.microsoft.com/office/drawing/2014/main" id="{87F64E88-FA85-1024-56C8-4716586AD7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1099" y="2129383"/>
            <a:ext cx="697647" cy="697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2" descr="Cartoon Pencil Writing Stock Vector | Adobe Stock">
            <a:extLst>
              <a:ext uri="{FF2B5EF4-FFF2-40B4-BE49-F238E27FC236}">
                <a16:creationId xmlns:a16="http://schemas.microsoft.com/office/drawing/2014/main" id="{B01082C3-3F75-17A3-35D8-C368405973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456" y="317799"/>
            <a:ext cx="697647" cy="660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0" descr="123maths">
            <a:extLst>
              <a:ext uri="{FF2B5EF4-FFF2-40B4-BE49-F238E27FC236}">
                <a16:creationId xmlns:a16="http://schemas.microsoft.com/office/drawing/2014/main" id="{255A51AD-4938-BFBB-4947-7DE3F6BF62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5087" y="4485731"/>
            <a:ext cx="993559" cy="459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Harold the Giraffe – Keeping in Touch – Park Gate Primary School">
            <a:extLst>
              <a:ext uri="{FF2B5EF4-FFF2-40B4-BE49-F238E27FC236}">
                <a16:creationId xmlns:a16="http://schemas.microsoft.com/office/drawing/2014/main" id="{09D12756-3D70-BAD6-EC55-E4C99D25B7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8138" y="3396280"/>
            <a:ext cx="851368" cy="73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" descr="page1image1069107312">
            <a:extLst>
              <a:ext uri="{FF2B5EF4-FFF2-40B4-BE49-F238E27FC236}">
                <a16:creationId xmlns:a16="http://schemas.microsoft.com/office/drawing/2014/main" id="{049D9EBF-5A69-91FF-80E6-D9F2C9785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2070" y="4589981"/>
            <a:ext cx="58420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E - Netherton Junior and Infant SchoolNetherton Junior and Infant School">
            <a:extLst>
              <a:ext uri="{FF2B5EF4-FFF2-40B4-BE49-F238E27FC236}">
                <a16:creationId xmlns:a16="http://schemas.microsoft.com/office/drawing/2014/main" id="{F089F9C8-97C9-846A-24E7-71F347FC45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6982" y="1610981"/>
            <a:ext cx="1499359" cy="992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What Does the Cross Represent in the Christian Faith? | Oak Ridge Baptist">
            <a:extLst>
              <a:ext uri="{FF2B5EF4-FFF2-40B4-BE49-F238E27FC236}">
                <a16:creationId xmlns:a16="http://schemas.microsoft.com/office/drawing/2014/main" id="{AB8383B5-62E2-40FC-AE03-704AB89630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920501" y="284086"/>
            <a:ext cx="1105142" cy="73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793D05F-B82A-0516-A2D1-D8751A470136}"/>
              </a:ext>
            </a:extLst>
          </p:cNvPr>
          <p:cNvSpPr txBox="1"/>
          <p:nvPr/>
        </p:nvSpPr>
        <p:spPr>
          <a:xfrm>
            <a:off x="60562" y="63489"/>
            <a:ext cx="2874198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</a:rPr>
              <a:t>Reading – Little Wandle</a:t>
            </a:r>
            <a:br>
              <a:rPr lang="en-GB" sz="1400" dirty="0">
                <a:effectLst/>
              </a:rPr>
            </a:br>
            <a:r>
              <a:rPr lang="en-GB" sz="1400" dirty="0">
                <a:effectLst/>
              </a:rPr>
              <a:t>The Three Little Pigs </a:t>
            </a:r>
          </a:p>
          <a:p>
            <a:r>
              <a:rPr lang="en-GB" sz="1400" dirty="0">
                <a:effectLst/>
              </a:rPr>
              <a:t>Phase 2 Letters and Sounds</a:t>
            </a:r>
            <a:br>
              <a:rPr lang="en-GB" sz="1400" dirty="0">
                <a:effectLst/>
              </a:rPr>
            </a:br>
            <a:r>
              <a:rPr lang="en-GB" sz="1400" dirty="0">
                <a:effectLst/>
              </a:rPr>
              <a:t>Guided Reading groups</a:t>
            </a:r>
            <a:br>
              <a:rPr lang="en-GB" sz="1400" dirty="0">
                <a:effectLst/>
              </a:rPr>
            </a:br>
            <a:r>
              <a:rPr lang="en-GB" sz="1400" dirty="0">
                <a:effectLst/>
              </a:rPr>
              <a:t>Individual reading </a:t>
            </a:r>
          </a:p>
          <a:p>
            <a:endParaRPr lang="en-GB" sz="1400" dirty="0">
              <a:effectLst/>
              <a:latin typeface="ComicSansMS" panose="030F0702030302020204" pitchFamily="66" charset="0"/>
            </a:endParaRPr>
          </a:p>
          <a:p>
            <a:r>
              <a:rPr lang="en-GB" sz="1400" b="1" dirty="0"/>
              <a:t>Writing – Drawing Club</a:t>
            </a:r>
            <a:br>
              <a:rPr lang="en-GB" sz="1400" dirty="0"/>
            </a:br>
            <a:r>
              <a:rPr lang="en-GB" sz="1400" dirty="0"/>
              <a:t>Mark making and drawing pictures </a:t>
            </a:r>
          </a:p>
          <a:p>
            <a:r>
              <a:rPr lang="en-GB" sz="1400" dirty="0"/>
              <a:t>Writing phase 2 letters</a:t>
            </a:r>
          </a:p>
          <a:p>
            <a:r>
              <a:rPr lang="en-GB" sz="1400" dirty="0"/>
              <a:t>Writing initial sounds in words</a:t>
            </a:r>
            <a:br>
              <a:rPr lang="en-GB" sz="1400" dirty="0"/>
            </a:br>
            <a:r>
              <a:rPr lang="en-GB" sz="1400" dirty="0"/>
              <a:t>Writing my name</a:t>
            </a:r>
            <a:br>
              <a:rPr lang="en-GB" sz="1400" dirty="0"/>
            </a:br>
            <a:r>
              <a:rPr lang="en-GB" sz="1400" dirty="0"/>
              <a:t>Writing lists and labels and stories </a:t>
            </a:r>
          </a:p>
          <a:p>
            <a:r>
              <a:rPr lang="en-GB" sz="1400" dirty="0"/>
              <a:t>My news writing </a:t>
            </a:r>
          </a:p>
          <a:p>
            <a:r>
              <a:rPr lang="en-GB" sz="1400" dirty="0"/>
              <a:t>CP – message centre </a:t>
            </a:r>
          </a:p>
        </p:txBody>
      </p:sp>
      <p:pic>
        <p:nvPicPr>
          <p:cNvPr id="3" name="Picture 2" descr="Drawing Club Training">
            <a:extLst>
              <a:ext uri="{FF2B5EF4-FFF2-40B4-BE49-F238E27FC236}">
                <a16:creationId xmlns:a16="http://schemas.microsoft.com/office/drawing/2014/main" id="{1803D30B-815C-6DE0-8D5F-EFA0DA913D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1365" y="1081108"/>
            <a:ext cx="548581" cy="548581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7789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4FBF989-9086-88D9-8FEF-F83F725AD1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81340"/>
            <a:ext cx="12192000" cy="6495320"/>
          </a:xfrm>
        </p:spPr>
      </p:pic>
    </p:spTree>
    <p:extLst>
      <p:ext uri="{BB962C8B-B14F-4D97-AF65-F5344CB8AC3E}">
        <p14:creationId xmlns:p14="http://schemas.microsoft.com/office/powerpoint/2010/main" val="3267902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8667</TotalTime>
  <Words>674</Words>
  <Application>Microsoft Macintosh PowerPoint</Application>
  <PresentationFormat>Widescreen</PresentationFormat>
  <Paragraphs>121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Bradley Hand ITC</vt:lpstr>
      <vt:lpstr>Calibri</vt:lpstr>
      <vt:lpstr>Calibri Light</vt:lpstr>
      <vt:lpstr>Chalkboard SE</vt:lpstr>
      <vt:lpstr>ComicSansMS</vt:lpstr>
      <vt:lpstr>Corbel</vt:lpstr>
      <vt:lpstr>Gigi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ssmout</dc:creator>
  <cp:lastModifiedBy>ELLA WOODS</cp:lastModifiedBy>
  <cp:revision>64</cp:revision>
  <cp:lastPrinted>2025-09-05T14:01:52Z</cp:lastPrinted>
  <dcterms:created xsi:type="dcterms:W3CDTF">2020-01-07T15:41:27Z</dcterms:created>
  <dcterms:modified xsi:type="dcterms:W3CDTF">2025-09-05T14:10:20Z</dcterms:modified>
</cp:coreProperties>
</file>