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84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66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71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73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16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37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59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3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1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40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91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65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62087-80B7-4A1F-8900-2A16DEC686B2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A21A8-ED8D-4B97-BFAC-C10D3BA212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07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8849" y="3053"/>
            <a:ext cx="25737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English - </a:t>
            </a:r>
            <a:r>
              <a:rPr lang="en-GB" sz="1200" b="1" dirty="0">
                <a:latin typeface="Comic Sans MS" panose="030F0702030302020204" pitchFamily="66" charset="0"/>
              </a:rPr>
              <a:t>Drawing club 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Non-fiction -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Historical themed writing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Scientific themed writing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Fiction –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Character descriptions</a:t>
            </a:r>
          </a:p>
          <a:p>
            <a:r>
              <a:rPr lang="en-GB" sz="1200" dirty="0">
                <a:latin typeface="Comic Sans MS" panose="030F0902030302020204" pitchFamily="66" charset="0"/>
              </a:rPr>
              <a:t>Re-telling story</a:t>
            </a:r>
            <a:br>
              <a:rPr lang="en-GB" sz="1200" dirty="0">
                <a:latin typeface="Comic Sans MS" panose="030F0902030302020204" pitchFamily="66" charset="0"/>
              </a:rPr>
            </a:br>
            <a:r>
              <a:rPr lang="en-GB" sz="1200" dirty="0">
                <a:latin typeface="Comic Sans MS" panose="030F0902030302020204" pitchFamily="66" charset="0"/>
              </a:rPr>
              <a:t>Story innovations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SPAG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Suffixes - ed, </a:t>
            </a:r>
            <a:r>
              <a:rPr lang="en-GB" sz="1200" dirty="0" err="1">
                <a:latin typeface="Comic Sans MS" panose="030F0702030302020204" pitchFamily="66" charset="0"/>
              </a:rPr>
              <a:t>ing</a:t>
            </a:r>
            <a:r>
              <a:rPr lang="en-GB" sz="1200" dirty="0">
                <a:latin typeface="Comic Sans MS" panose="030F0702030302020204" pitchFamily="66" charset="0"/>
              </a:rPr>
              <a:t>, er and </a:t>
            </a:r>
            <a:r>
              <a:rPr lang="en-GB" sz="1200" dirty="0" err="1">
                <a:latin typeface="Comic Sans MS" panose="030F0702030302020204" pitchFamily="66" charset="0"/>
              </a:rPr>
              <a:t>est</a:t>
            </a:r>
            <a:r>
              <a:rPr lang="en-GB" sz="1200" dirty="0">
                <a:latin typeface="Comic Sans MS" panose="030F0702030302020204" pitchFamily="66" charset="0"/>
              </a:rPr>
              <a:t> endings.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Types of sentences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Using conjunctions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499021" y="82610"/>
            <a:ext cx="26625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>
                <a:latin typeface="Comic Sans MS" panose="030F0702030302020204" pitchFamily="66" charset="0"/>
              </a:rPr>
              <a:t>Maths</a:t>
            </a:r>
            <a:endParaRPr lang="en-GB" sz="1200" dirty="0">
              <a:latin typeface="Comic Sans MS" panose="030F0702030302020204" pitchFamily="66" charset="0"/>
            </a:endParaRP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1 more/1 less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Number line to 20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Estimating 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Missing numbers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Count groups of 10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Sequencing and compare numbers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Add by counting on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Add using number bonds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Subtract by counting back</a:t>
            </a:r>
          </a:p>
          <a:p>
            <a:pPr algn="r"/>
            <a:r>
              <a:rPr lang="en-GB" sz="1200" dirty="0">
                <a:latin typeface="Comic Sans MS" panose="030F0702030302020204" pitchFamily="66" charset="0"/>
              </a:rPr>
              <a:t>Subtract by finding difference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54447" y="2635579"/>
            <a:ext cx="19816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omic Sans MS" panose="030F0702030302020204" pitchFamily="66" charset="0"/>
              </a:rPr>
              <a:t>Science -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How do I keep myself healthy? </a:t>
            </a:r>
            <a:endParaRPr lang="en-GB" sz="1400" dirty="0"/>
          </a:p>
          <a:p>
            <a:r>
              <a:rPr lang="en-GB" sz="1200" dirty="0">
                <a:effectLst/>
                <a:latin typeface="Corbel" panose="020B0503020204020204" pitchFamily="34" charset="0"/>
              </a:rPr>
              <a:t>Talk about the importance for humans of exercise, a balanced diet and the importance of personal hygiene. 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8157" y="1706660"/>
            <a:ext cx="3759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Bradley Hand ITC" panose="03070402050302030203" pitchFamily="66" charset="0"/>
              </a:rPr>
              <a:t>Our value this term is perseverance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60187" y="1182156"/>
            <a:ext cx="3635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Trusting in God together, we live, learn and grow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5443" y="806422"/>
            <a:ext cx="5003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omic Sans MS" panose="030F0902030302020204" pitchFamily="66" charset="0"/>
                <a:cs typeface="Calibri Light" panose="020F0302020204030204" pitchFamily="34" charset="0"/>
              </a:rPr>
              <a:t>Year 1 Spring 1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59091" y="4791729"/>
            <a:ext cx="2602492" cy="2066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/>
              <a:t>History</a:t>
            </a:r>
          </a:p>
          <a:p>
            <a:pPr algn="r"/>
            <a:r>
              <a:rPr lang="en-GB" sz="14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Nurturing Nurses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Investigate the life of significant individuals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Discover why they are important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Compare similarities and differences between aspects of life in different periods</a:t>
            </a:r>
            <a:r>
              <a:rPr lang="en-GB" sz="1400" dirty="0">
                <a:effectLst/>
              </a:rPr>
              <a:t> </a:t>
            </a:r>
            <a:endParaRPr lang="en-GB" sz="14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EAACCB-0230-A82E-7469-587F493C8303}"/>
              </a:ext>
            </a:extLst>
          </p:cNvPr>
          <p:cNvSpPr txBox="1"/>
          <p:nvPr/>
        </p:nvSpPr>
        <p:spPr>
          <a:xfrm>
            <a:off x="-34684" y="3100111"/>
            <a:ext cx="2436657" cy="1215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effectLst/>
                <a:latin typeface="Comic Sans MS" panose="030F0902030302020204" pitchFamily="66" charset="0"/>
              </a:rPr>
              <a:t>Reading</a:t>
            </a:r>
            <a:br>
              <a:rPr lang="en-GB" sz="1200" dirty="0">
                <a:effectLst/>
                <a:latin typeface="Comic Sans MS" panose="030F0902030302020204" pitchFamily="66" charset="0"/>
              </a:rPr>
            </a:br>
            <a:r>
              <a:rPr lang="en-GB" sz="1100" dirty="0">
                <a:effectLst/>
                <a:latin typeface="Comic Sans MS" panose="030F0902030302020204" pitchFamily="66" charset="0"/>
              </a:rPr>
              <a:t>Zog and other drawing club texts</a:t>
            </a:r>
          </a:p>
          <a:p>
            <a:r>
              <a:rPr lang="en-GB" sz="1100" dirty="0">
                <a:effectLst/>
                <a:latin typeface="Comic Sans MS" panose="030F0902030302020204" pitchFamily="66" charset="0"/>
              </a:rPr>
              <a:t>Phase 3, 4 and 5 CVC words and tricky words</a:t>
            </a:r>
            <a:br>
              <a:rPr lang="en-GB" sz="1100" dirty="0">
                <a:effectLst/>
                <a:latin typeface="Comic Sans MS" panose="030F0902030302020204" pitchFamily="66" charset="0"/>
              </a:rPr>
            </a:br>
            <a:r>
              <a:rPr lang="en-GB" sz="1100" dirty="0">
                <a:effectLst/>
                <a:latin typeface="Comic Sans MS" panose="030F0902030302020204" pitchFamily="66" charset="0"/>
              </a:rPr>
              <a:t>Guided Reading groups</a:t>
            </a:r>
            <a:br>
              <a:rPr lang="en-GB" sz="1100" dirty="0">
                <a:effectLst/>
                <a:latin typeface="Comic Sans MS" panose="030F0902030302020204" pitchFamily="66" charset="0"/>
              </a:rPr>
            </a:br>
            <a:r>
              <a:rPr lang="en-GB" sz="1100" dirty="0">
                <a:effectLst/>
                <a:latin typeface="Comic Sans MS" panose="030F0902030302020204" pitchFamily="66" charset="0"/>
              </a:rPr>
              <a:t>Individual reading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D9F012-A139-BF7E-ADDC-576881E9D8F3}"/>
              </a:ext>
            </a:extLst>
          </p:cNvPr>
          <p:cNvSpPr txBox="1"/>
          <p:nvPr/>
        </p:nvSpPr>
        <p:spPr>
          <a:xfrm>
            <a:off x="5191716" y="5147506"/>
            <a:ext cx="2190321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omic Sans MS" panose="030F0902030302020204" pitchFamily="66" charset="0"/>
              </a:rPr>
              <a:t>PE </a:t>
            </a:r>
            <a:r>
              <a:rPr lang="en-GB" sz="1400" b="1" dirty="0">
                <a:latin typeface="Comic Sans MS" panose="030F0902030302020204" pitchFamily="66" charset="0"/>
              </a:rPr>
              <a:t>- </a:t>
            </a:r>
            <a:r>
              <a:rPr lang="en-GB" sz="1400" b="1" dirty="0">
                <a:effectLst/>
                <a:latin typeface="Comic Sans MS" panose="030F0902030302020204" pitchFamily="66" charset="0"/>
              </a:rPr>
              <a:t>Atlas Sports</a:t>
            </a:r>
            <a:r>
              <a:rPr lang="en-GB" sz="1400" b="1" dirty="0">
                <a:latin typeface="Comic Sans MS" panose="030F0902030302020204" pitchFamily="66" charset="0"/>
              </a:rPr>
              <a:t> </a:t>
            </a:r>
          </a:p>
          <a:p>
            <a:r>
              <a:rPr lang="en-GB" sz="1200" dirty="0"/>
              <a:t>Use kicking skills to increase fitness</a:t>
            </a:r>
          </a:p>
          <a:p>
            <a:r>
              <a:rPr lang="en-GB" sz="1200" dirty="0"/>
              <a:t>Use bouncing skills</a:t>
            </a:r>
          </a:p>
          <a:p>
            <a:r>
              <a:rPr lang="en-GB" sz="1200" dirty="0"/>
              <a:t>Develop throwing skills</a:t>
            </a:r>
          </a:p>
          <a:p>
            <a:r>
              <a:rPr lang="en-GB" sz="1200" dirty="0"/>
              <a:t>Develop co-ordination</a:t>
            </a:r>
          </a:p>
          <a:p>
            <a:r>
              <a:rPr lang="en-GB" sz="1050" dirty="0">
                <a:latin typeface="Comic Sans MS" panose="030F0902030302020204" pitchFamily="66" charset="0"/>
              </a:rPr>
              <a:t>Physical development CP activities </a:t>
            </a:r>
            <a:endParaRPr lang="en-GB" sz="1050" dirty="0">
              <a:effectLst/>
              <a:latin typeface="Comic Sans MS" panose="030F0902030302020204" pitchFamily="66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45BFC3-92A9-0353-DF7D-DAAA35DA017C}"/>
              </a:ext>
            </a:extLst>
          </p:cNvPr>
          <p:cNvSpPr txBox="1"/>
          <p:nvPr/>
        </p:nvSpPr>
        <p:spPr>
          <a:xfrm>
            <a:off x="10423380" y="3196311"/>
            <a:ext cx="1673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>
                <a:latin typeface="Comic Sans MS" panose="030F0702030302020204" pitchFamily="66" charset="0"/>
              </a:rPr>
              <a:t>RE -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Being Special </a:t>
            </a:r>
            <a:endParaRPr lang="en-GB" sz="1400" dirty="0"/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Who is a Muslim and how do they live? </a:t>
            </a:r>
            <a:endParaRPr lang="en-GB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C422DB5-AFD0-7DAD-8819-5BF1CEA927D3}"/>
              </a:ext>
            </a:extLst>
          </p:cNvPr>
          <p:cNvSpPr txBox="1"/>
          <p:nvPr/>
        </p:nvSpPr>
        <p:spPr>
          <a:xfrm>
            <a:off x="-18849" y="4855119"/>
            <a:ext cx="217738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Comic Sans MS" panose="030F0702030302020204" pitchFamily="66" charset="0"/>
              </a:rPr>
              <a:t>Art and DT</a:t>
            </a:r>
          </a:p>
          <a:p>
            <a:r>
              <a:rPr lang="en-GB" sz="1400" dirty="0">
                <a:effectLst/>
                <a:latin typeface="Corbel" panose="020B0503020204020204" pitchFamily="34" charset="0"/>
              </a:rPr>
              <a:t>Look at sculptures by known artists. Manipulate malleable materials in a variety of ways e.g. rolling and kneading. </a:t>
            </a:r>
          </a:p>
          <a:p>
            <a:r>
              <a:rPr lang="en-GB" sz="1400" dirty="0">
                <a:latin typeface="Corbel" panose="020B0503020204020204" pitchFamily="34" charset="0"/>
              </a:rPr>
              <a:t>Painting using water colours</a:t>
            </a:r>
            <a:endParaRPr lang="en-GB" sz="1400" dirty="0"/>
          </a:p>
        </p:txBody>
      </p:sp>
      <p:pic>
        <p:nvPicPr>
          <p:cNvPr id="31" name="Picture 6" descr="Little Wandle">
            <a:extLst>
              <a:ext uri="{FF2B5EF4-FFF2-40B4-BE49-F238E27FC236}">
                <a16:creationId xmlns:a16="http://schemas.microsoft.com/office/drawing/2014/main" id="{17C2BA52-E329-24B4-1B63-1BAB55023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923" y="3076377"/>
            <a:ext cx="645252" cy="64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0" descr="123 numbers drawing isolated icon design Vector Image">
            <a:extLst>
              <a:ext uri="{FF2B5EF4-FFF2-40B4-BE49-F238E27FC236}">
                <a16:creationId xmlns:a16="http://schemas.microsoft.com/office/drawing/2014/main" id="{4B95E903-3685-1DC0-297F-A3B9B35620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13"/>
          <a:stretch/>
        </p:blipFill>
        <p:spPr bwMode="auto">
          <a:xfrm>
            <a:off x="10139950" y="65026"/>
            <a:ext cx="710471" cy="4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2" descr="PSHE – Highwoods Primary School – Learning For Life">
            <a:extLst>
              <a:ext uri="{FF2B5EF4-FFF2-40B4-BE49-F238E27FC236}">
                <a16:creationId xmlns:a16="http://schemas.microsoft.com/office/drawing/2014/main" id="{DFE90820-0A73-AA70-BD45-248CD346A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276" y="5654494"/>
            <a:ext cx="916575" cy="79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2C0F374-285C-8179-6692-91D0AA7A3CFF}"/>
              </a:ext>
            </a:extLst>
          </p:cNvPr>
          <p:cNvSpPr txBox="1"/>
          <p:nvPr/>
        </p:nvSpPr>
        <p:spPr>
          <a:xfrm>
            <a:off x="2964340" y="4773588"/>
            <a:ext cx="1845625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Music – digital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Rhythm and pattern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Tempo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Talking about how music makes us feel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517901-EE07-D698-D2FF-13981FCCE04A}"/>
              </a:ext>
            </a:extLst>
          </p:cNvPr>
          <p:cNvSpPr txBox="1"/>
          <p:nvPr/>
        </p:nvSpPr>
        <p:spPr>
          <a:xfrm>
            <a:off x="7755903" y="5035198"/>
            <a:ext cx="1622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omic Sans MS" panose="030F0702030302020204" pitchFamily="66" charset="0"/>
              </a:rPr>
              <a:t>PSHE – SCARF -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Keeping safe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01002A-199E-FF61-06C0-1E420E21C6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3364" y="2142665"/>
            <a:ext cx="3143800" cy="22006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E3D683-794F-FF29-57E0-B2A104348E79}"/>
              </a:ext>
            </a:extLst>
          </p:cNvPr>
          <p:cNvSpPr txBox="1"/>
          <p:nvPr/>
        </p:nvSpPr>
        <p:spPr>
          <a:xfrm>
            <a:off x="4007761" y="363990"/>
            <a:ext cx="2980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Bradley Hand ITC" panose="03070402050302030203" pitchFamily="66" charset="77"/>
              </a:rPr>
              <a:t>“Who can help us?”</a:t>
            </a:r>
          </a:p>
        </p:txBody>
      </p:sp>
      <p:pic>
        <p:nvPicPr>
          <p:cNvPr id="2" name="Picture 2" descr="Drawing Club Training">
            <a:extLst>
              <a:ext uri="{FF2B5EF4-FFF2-40B4-BE49-F238E27FC236}">
                <a16:creationId xmlns:a16="http://schemas.microsoft.com/office/drawing/2014/main" id="{1F2B0983-0B68-0D53-747D-C1BE275A6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457" y="294687"/>
            <a:ext cx="800219" cy="80021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42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267</Words>
  <Application>Microsoft Macintosh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Bradley Hand ITC</vt:lpstr>
      <vt:lpstr>Calibri</vt:lpstr>
      <vt:lpstr>Calibri Light</vt:lpstr>
      <vt:lpstr>Comic Sans MS</vt:lpstr>
      <vt:lpstr>Corbel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Me</dc:title>
  <dc:creator>ssmout</dc:creator>
  <cp:lastModifiedBy>ELLA WOODS</cp:lastModifiedBy>
  <cp:revision>88</cp:revision>
  <cp:lastPrinted>2020-11-09T13:36:31Z</cp:lastPrinted>
  <dcterms:created xsi:type="dcterms:W3CDTF">2019-09-12T11:38:51Z</dcterms:created>
  <dcterms:modified xsi:type="dcterms:W3CDTF">2026-01-05T22:50:54Z</dcterms:modified>
</cp:coreProperties>
</file>