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6"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1E187-BC16-44FF-97FC-4E0ECC52EEFB}" type="datetimeFigureOut">
              <a:rPr lang="en-GB" smtClean="0"/>
              <a:t>23/02/2026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CA4A8E-0502-4711-A575-A857D14BBA09}" type="slidenum">
              <a:rPr lang="en-GB" smtClean="0"/>
              <a:t>‹#›</a:t>
            </a:fld>
            <a:endParaRPr lang="en-GB"/>
          </a:p>
        </p:txBody>
      </p:sp>
    </p:spTree>
    <p:extLst>
      <p:ext uri="{BB962C8B-B14F-4D97-AF65-F5344CB8AC3E}">
        <p14:creationId xmlns:p14="http://schemas.microsoft.com/office/powerpoint/2010/main" val="3654234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CA4A8E-0502-4711-A575-A857D14BBA09}" type="slidenum">
              <a:rPr lang="en-GB" smtClean="0"/>
              <a:t>1</a:t>
            </a:fld>
            <a:endParaRPr lang="en-GB"/>
          </a:p>
        </p:txBody>
      </p:sp>
    </p:spTree>
    <p:extLst>
      <p:ext uri="{BB962C8B-B14F-4D97-AF65-F5344CB8AC3E}">
        <p14:creationId xmlns:p14="http://schemas.microsoft.com/office/powerpoint/2010/main" val="119018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CA4A8E-0502-4711-A575-A857D14BBA09}" type="slidenum">
              <a:rPr lang="en-GB" smtClean="0"/>
              <a:t>2</a:t>
            </a:fld>
            <a:endParaRPr lang="en-GB"/>
          </a:p>
        </p:txBody>
      </p:sp>
    </p:spTree>
    <p:extLst>
      <p:ext uri="{BB962C8B-B14F-4D97-AF65-F5344CB8AC3E}">
        <p14:creationId xmlns:p14="http://schemas.microsoft.com/office/powerpoint/2010/main" val="2877596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8637E-BBFB-EA2E-9DD7-65FFA9CBC8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534D8A-C8FF-42EE-76D7-0D6F7E9D93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2FF610-47C8-6744-0808-142869FAA0E2}"/>
              </a:ext>
            </a:extLst>
          </p:cNvPr>
          <p:cNvSpPr>
            <a:spLocks noGrp="1"/>
          </p:cNvSpPr>
          <p:nvPr>
            <p:ph type="dt" sz="half" idx="10"/>
          </p:nvPr>
        </p:nvSpPr>
        <p:spPr/>
        <p:txBody>
          <a:bodyPr/>
          <a:lstStyle/>
          <a:p>
            <a:fld id="{BE71CE8D-6295-4CD7-8994-3B68AF3B1FDD}" type="datetimeFigureOut">
              <a:rPr lang="en-GB" smtClean="0"/>
              <a:t>23/02/2026</a:t>
            </a:fld>
            <a:endParaRPr lang="en-GB"/>
          </a:p>
        </p:txBody>
      </p:sp>
      <p:sp>
        <p:nvSpPr>
          <p:cNvPr id="5" name="Footer Placeholder 4">
            <a:extLst>
              <a:ext uri="{FF2B5EF4-FFF2-40B4-BE49-F238E27FC236}">
                <a16:creationId xmlns:a16="http://schemas.microsoft.com/office/drawing/2014/main" id="{83B5A57E-B673-A26F-D0EB-3AF13BC118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1F8299-E5D4-7C0C-E23D-2B9C77B633FA}"/>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274864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3C3F5-6E05-74B8-9F17-250B91320B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6D0D5A-385B-6EAE-5FA6-F1732F6922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C821FD-43EF-938E-D8F5-335AA3DB5FE7}"/>
              </a:ext>
            </a:extLst>
          </p:cNvPr>
          <p:cNvSpPr>
            <a:spLocks noGrp="1"/>
          </p:cNvSpPr>
          <p:nvPr>
            <p:ph type="dt" sz="half" idx="10"/>
          </p:nvPr>
        </p:nvSpPr>
        <p:spPr/>
        <p:txBody>
          <a:bodyPr/>
          <a:lstStyle/>
          <a:p>
            <a:fld id="{BE71CE8D-6295-4CD7-8994-3B68AF3B1FDD}" type="datetimeFigureOut">
              <a:rPr lang="en-GB" smtClean="0"/>
              <a:t>23/02/2026</a:t>
            </a:fld>
            <a:endParaRPr lang="en-GB"/>
          </a:p>
        </p:txBody>
      </p:sp>
      <p:sp>
        <p:nvSpPr>
          <p:cNvPr id="5" name="Footer Placeholder 4">
            <a:extLst>
              <a:ext uri="{FF2B5EF4-FFF2-40B4-BE49-F238E27FC236}">
                <a16:creationId xmlns:a16="http://schemas.microsoft.com/office/drawing/2014/main" id="{54920AF1-06E2-2D30-6BBE-D7BAE92111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E5E4CF-4B50-E30E-C07B-42CA1B9C2E0B}"/>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2547831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46F4D3-A868-8C85-7439-704C39FA0A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21E4A4-A7C2-85AC-EDD5-1B88799CAE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3B8D50-D166-971F-CA29-619BD878E862}"/>
              </a:ext>
            </a:extLst>
          </p:cNvPr>
          <p:cNvSpPr>
            <a:spLocks noGrp="1"/>
          </p:cNvSpPr>
          <p:nvPr>
            <p:ph type="dt" sz="half" idx="10"/>
          </p:nvPr>
        </p:nvSpPr>
        <p:spPr/>
        <p:txBody>
          <a:bodyPr/>
          <a:lstStyle/>
          <a:p>
            <a:fld id="{BE71CE8D-6295-4CD7-8994-3B68AF3B1FDD}" type="datetimeFigureOut">
              <a:rPr lang="en-GB" smtClean="0"/>
              <a:t>23/02/2026</a:t>
            </a:fld>
            <a:endParaRPr lang="en-GB"/>
          </a:p>
        </p:txBody>
      </p:sp>
      <p:sp>
        <p:nvSpPr>
          <p:cNvPr id="5" name="Footer Placeholder 4">
            <a:extLst>
              <a:ext uri="{FF2B5EF4-FFF2-40B4-BE49-F238E27FC236}">
                <a16:creationId xmlns:a16="http://schemas.microsoft.com/office/drawing/2014/main" id="{2C2324DF-6283-1495-43CE-482DD60936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49A24D-C376-BA61-9897-DB5A9368CBAD}"/>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414609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C45CC-2D5E-E040-B07B-C4A76CAA13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8343E5-996C-B539-F616-42A48870F0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A6C052-7D4F-18B2-E35C-4C3AAC67827B}"/>
              </a:ext>
            </a:extLst>
          </p:cNvPr>
          <p:cNvSpPr>
            <a:spLocks noGrp="1"/>
          </p:cNvSpPr>
          <p:nvPr>
            <p:ph type="dt" sz="half" idx="10"/>
          </p:nvPr>
        </p:nvSpPr>
        <p:spPr/>
        <p:txBody>
          <a:bodyPr/>
          <a:lstStyle/>
          <a:p>
            <a:fld id="{BE71CE8D-6295-4CD7-8994-3B68AF3B1FDD}" type="datetimeFigureOut">
              <a:rPr lang="en-GB" smtClean="0"/>
              <a:t>23/02/2026</a:t>
            </a:fld>
            <a:endParaRPr lang="en-GB"/>
          </a:p>
        </p:txBody>
      </p:sp>
      <p:sp>
        <p:nvSpPr>
          <p:cNvPr id="5" name="Footer Placeholder 4">
            <a:extLst>
              <a:ext uri="{FF2B5EF4-FFF2-40B4-BE49-F238E27FC236}">
                <a16:creationId xmlns:a16="http://schemas.microsoft.com/office/drawing/2014/main" id="{D359AC1D-F4E5-E75D-C0C0-62F19EE227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527FDC-26A7-6C5F-ABAA-5223D2BBF7DA}"/>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2387360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68A5-CE29-292D-495B-BF005D848A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EC5DA8-5900-5D78-1EB4-0732820330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D04AC3-7587-83B1-1D37-A8E19F33365B}"/>
              </a:ext>
            </a:extLst>
          </p:cNvPr>
          <p:cNvSpPr>
            <a:spLocks noGrp="1"/>
          </p:cNvSpPr>
          <p:nvPr>
            <p:ph type="dt" sz="half" idx="10"/>
          </p:nvPr>
        </p:nvSpPr>
        <p:spPr/>
        <p:txBody>
          <a:bodyPr/>
          <a:lstStyle/>
          <a:p>
            <a:fld id="{BE71CE8D-6295-4CD7-8994-3B68AF3B1FDD}" type="datetimeFigureOut">
              <a:rPr lang="en-GB" smtClean="0"/>
              <a:t>23/02/2026</a:t>
            </a:fld>
            <a:endParaRPr lang="en-GB"/>
          </a:p>
        </p:txBody>
      </p:sp>
      <p:sp>
        <p:nvSpPr>
          <p:cNvPr id="5" name="Footer Placeholder 4">
            <a:extLst>
              <a:ext uri="{FF2B5EF4-FFF2-40B4-BE49-F238E27FC236}">
                <a16:creationId xmlns:a16="http://schemas.microsoft.com/office/drawing/2014/main" id="{7AEB162B-0964-8EB0-6573-74557BC01A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0CE5B0-88EF-053B-F7B2-8378999DD853}"/>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339804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712C7-85CC-ED8C-6895-C2321EA32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4040FE-5575-1851-378A-DB641C4FE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B6FD56-BED5-C95D-9919-2F11D2001F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186093-1793-CC69-74ED-E5025AF908DB}"/>
              </a:ext>
            </a:extLst>
          </p:cNvPr>
          <p:cNvSpPr>
            <a:spLocks noGrp="1"/>
          </p:cNvSpPr>
          <p:nvPr>
            <p:ph type="dt" sz="half" idx="10"/>
          </p:nvPr>
        </p:nvSpPr>
        <p:spPr/>
        <p:txBody>
          <a:bodyPr/>
          <a:lstStyle/>
          <a:p>
            <a:fld id="{BE71CE8D-6295-4CD7-8994-3B68AF3B1FDD}" type="datetimeFigureOut">
              <a:rPr lang="en-GB" smtClean="0"/>
              <a:t>23/02/2026</a:t>
            </a:fld>
            <a:endParaRPr lang="en-GB"/>
          </a:p>
        </p:txBody>
      </p:sp>
      <p:sp>
        <p:nvSpPr>
          <p:cNvPr id="6" name="Footer Placeholder 5">
            <a:extLst>
              <a:ext uri="{FF2B5EF4-FFF2-40B4-BE49-F238E27FC236}">
                <a16:creationId xmlns:a16="http://schemas.microsoft.com/office/drawing/2014/main" id="{DAF90481-C0C3-C70B-C6EB-925A7B57A3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F60E4A-28BE-ACF1-71A8-2B4C54391357}"/>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103452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F6671-F1D9-FDD2-8643-D177AF39EB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9DA535-C91D-82A2-783C-7FE782FC44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6754DB-0928-D0AD-9B44-9E02251B61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1FEF3D1-F36C-D892-E5F3-B93B4AD3BB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ACF5B2-3F63-AD03-8C10-E157834F0F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C277DE-CFD1-5711-924C-4CA90CF5294F}"/>
              </a:ext>
            </a:extLst>
          </p:cNvPr>
          <p:cNvSpPr>
            <a:spLocks noGrp="1"/>
          </p:cNvSpPr>
          <p:nvPr>
            <p:ph type="dt" sz="half" idx="10"/>
          </p:nvPr>
        </p:nvSpPr>
        <p:spPr/>
        <p:txBody>
          <a:bodyPr/>
          <a:lstStyle/>
          <a:p>
            <a:fld id="{BE71CE8D-6295-4CD7-8994-3B68AF3B1FDD}" type="datetimeFigureOut">
              <a:rPr lang="en-GB" smtClean="0"/>
              <a:t>23/02/2026</a:t>
            </a:fld>
            <a:endParaRPr lang="en-GB"/>
          </a:p>
        </p:txBody>
      </p:sp>
      <p:sp>
        <p:nvSpPr>
          <p:cNvPr id="8" name="Footer Placeholder 7">
            <a:extLst>
              <a:ext uri="{FF2B5EF4-FFF2-40B4-BE49-F238E27FC236}">
                <a16:creationId xmlns:a16="http://schemas.microsoft.com/office/drawing/2014/main" id="{F010D872-7471-AE5D-70A3-F17004A538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4A02B7-46BA-B039-E8A6-3944A905A880}"/>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1491259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98FAC-C773-9F4C-612E-B748821706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7E6B3D-DBE3-6C08-0E5D-0B50A58AD7CA}"/>
              </a:ext>
            </a:extLst>
          </p:cNvPr>
          <p:cNvSpPr>
            <a:spLocks noGrp="1"/>
          </p:cNvSpPr>
          <p:nvPr>
            <p:ph type="dt" sz="half" idx="10"/>
          </p:nvPr>
        </p:nvSpPr>
        <p:spPr/>
        <p:txBody>
          <a:bodyPr/>
          <a:lstStyle/>
          <a:p>
            <a:fld id="{BE71CE8D-6295-4CD7-8994-3B68AF3B1FDD}" type="datetimeFigureOut">
              <a:rPr lang="en-GB" smtClean="0"/>
              <a:t>23/02/2026</a:t>
            </a:fld>
            <a:endParaRPr lang="en-GB"/>
          </a:p>
        </p:txBody>
      </p:sp>
      <p:sp>
        <p:nvSpPr>
          <p:cNvPr id="4" name="Footer Placeholder 3">
            <a:extLst>
              <a:ext uri="{FF2B5EF4-FFF2-40B4-BE49-F238E27FC236}">
                <a16:creationId xmlns:a16="http://schemas.microsoft.com/office/drawing/2014/main" id="{CF53B557-5D44-9D98-6D82-5BBF9FDF23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6ACE01-89C8-E804-AA68-319E2DD5676D}"/>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2444213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87753-B7C6-E746-3ECE-89F7FEC3B679}"/>
              </a:ext>
            </a:extLst>
          </p:cNvPr>
          <p:cNvSpPr>
            <a:spLocks noGrp="1"/>
          </p:cNvSpPr>
          <p:nvPr>
            <p:ph type="dt" sz="half" idx="10"/>
          </p:nvPr>
        </p:nvSpPr>
        <p:spPr/>
        <p:txBody>
          <a:bodyPr/>
          <a:lstStyle/>
          <a:p>
            <a:fld id="{BE71CE8D-6295-4CD7-8994-3B68AF3B1FDD}" type="datetimeFigureOut">
              <a:rPr lang="en-GB" smtClean="0"/>
              <a:t>23/02/2026</a:t>
            </a:fld>
            <a:endParaRPr lang="en-GB"/>
          </a:p>
        </p:txBody>
      </p:sp>
      <p:sp>
        <p:nvSpPr>
          <p:cNvPr id="3" name="Footer Placeholder 2">
            <a:extLst>
              <a:ext uri="{FF2B5EF4-FFF2-40B4-BE49-F238E27FC236}">
                <a16:creationId xmlns:a16="http://schemas.microsoft.com/office/drawing/2014/main" id="{D32F8641-ECB9-38A7-FD67-89A2D1639A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7AAF2E5-4AB5-C3B7-6849-CBFB4B0CE697}"/>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9822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B6F96-82E7-EAF6-BD3D-FB653E6CD7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3192C9-B5BA-16D5-9245-6F7916258C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9D07AA-A756-C269-1F5C-13657ACF5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391F3-A8F1-4EE9-62CC-0FA87856D00A}"/>
              </a:ext>
            </a:extLst>
          </p:cNvPr>
          <p:cNvSpPr>
            <a:spLocks noGrp="1"/>
          </p:cNvSpPr>
          <p:nvPr>
            <p:ph type="dt" sz="half" idx="10"/>
          </p:nvPr>
        </p:nvSpPr>
        <p:spPr/>
        <p:txBody>
          <a:bodyPr/>
          <a:lstStyle/>
          <a:p>
            <a:fld id="{BE71CE8D-6295-4CD7-8994-3B68AF3B1FDD}" type="datetimeFigureOut">
              <a:rPr lang="en-GB" smtClean="0"/>
              <a:t>23/02/2026</a:t>
            </a:fld>
            <a:endParaRPr lang="en-GB"/>
          </a:p>
        </p:txBody>
      </p:sp>
      <p:sp>
        <p:nvSpPr>
          <p:cNvPr id="6" name="Footer Placeholder 5">
            <a:extLst>
              <a:ext uri="{FF2B5EF4-FFF2-40B4-BE49-F238E27FC236}">
                <a16:creationId xmlns:a16="http://schemas.microsoft.com/office/drawing/2014/main" id="{D4DB3C47-E343-8090-86AA-B88A0FDF2C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AAA3EF-414E-C64A-A440-DC1DB3305C87}"/>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1105025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F237-6676-4D2B-2ADA-30904EB532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720B95B-C814-05FA-C55C-FF8C84A8A1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3753737-96E5-6EC9-D1D9-DDC93ED5B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B344F5-BA75-B741-DFC1-510E71D2F69E}"/>
              </a:ext>
            </a:extLst>
          </p:cNvPr>
          <p:cNvSpPr>
            <a:spLocks noGrp="1"/>
          </p:cNvSpPr>
          <p:nvPr>
            <p:ph type="dt" sz="half" idx="10"/>
          </p:nvPr>
        </p:nvSpPr>
        <p:spPr/>
        <p:txBody>
          <a:bodyPr/>
          <a:lstStyle/>
          <a:p>
            <a:fld id="{BE71CE8D-6295-4CD7-8994-3B68AF3B1FDD}" type="datetimeFigureOut">
              <a:rPr lang="en-GB" smtClean="0"/>
              <a:t>23/02/2026</a:t>
            </a:fld>
            <a:endParaRPr lang="en-GB"/>
          </a:p>
        </p:txBody>
      </p:sp>
      <p:sp>
        <p:nvSpPr>
          <p:cNvPr id="6" name="Footer Placeholder 5">
            <a:extLst>
              <a:ext uri="{FF2B5EF4-FFF2-40B4-BE49-F238E27FC236}">
                <a16:creationId xmlns:a16="http://schemas.microsoft.com/office/drawing/2014/main" id="{A0765382-52E5-6A6D-4E35-7AA64C3BC5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CBBA5C-ADD3-22D0-533C-C7F18D428312}"/>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267860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54DAC-4322-57D5-4085-474B53DD06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895FA7-13DD-F333-4057-5C73638679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322523-F596-D516-32C4-F94D73C31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71CE8D-6295-4CD7-8994-3B68AF3B1FDD}" type="datetimeFigureOut">
              <a:rPr lang="en-GB" smtClean="0"/>
              <a:t>23/02/2026</a:t>
            </a:fld>
            <a:endParaRPr lang="en-GB"/>
          </a:p>
        </p:txBody>
      </p:sp>
      <p:sp>
        <p:nvSpPr>
          <p:cNvPr id="5" name="Footer Placeholder 4">
            <a:extLst>
              <a:ext uri="{FF2B5EF4-FFF2-40B4-BE49-F238E27FC236}">
                <a16:creationId xmlns:a16="http://schemas.microsoft.com/office/drawing/2014/main" id="{8C44C96C-49EE-E67C-5D03-249116CD25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67A14C0-B4A1-FE5C-76C5-08DB3E364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83B026-97CA-4ED7-B61A-2E1C3954382B}" type="slidenum">
              <a:rPr lang="en-GB" smtClean="0"/>
              <a:t>‹#›</a:t>
            </a:fld>
            <a:endParaRPr lang="en-GB"/>
          </a:p>
        </p:txBody>
      </p:sp>
    </p:spTree>
    <p:extLst>
      <p:ext uri="{BB962C8B-B14F-4D97-AF65-F5344CB8AC3E}">
        <p14:creationId xmlns:p14="http://schemas.microsoft.com/office/powerpoint/2010/main" val="79327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7716E0-E0EB-0AE4-0627-C9A7CE2C272A}"/>
              </a:ext>
            </a:extLst>
          </p:cNvPr>
          <p:cNvSpPr txBox="1"/>
          <p:nvPr/>
        </p:nvSpPr>
        <p:spPr>
          <a:xfrm>
            <a:off x="3856594" y="1525073"/>
            <a:ext cx="3759757" cy="369332"/>
          </a:xfrm>
          <a:prstGeom prst="rect">
            <a:avLst/>
          </a:prstGeom>
          <a:noFill/>
        </p:spPr>
        <p:txBody>
          <a:bodyPr wrap="square" rtlCol="0">
            <a:spAutoFit/>
          </a:bodyPr>
          <a:lstStyle/>
          <a:p>
            <a:pPr algn="ctr"/>
            <a:r>
              <a:rPr lang="en-GB" b="1" dirty="0">
                <a:latin typeface="Bradley Hand ITC" panose="03070402050302030203" pitchFamily="66" charset="0"/>
              </a:rPr>
              <a:t>Our value this term is </a:t>
            </a:r>
            <a:r>
              <a:rPr lang="en-GB" b="1" dirty="0">
                <a:solidFill>
                  <a:srgbClr val="FF0000"/>
                </a:solidFill>
                <a:latin typeface="Bradley Hand ITC" panose="03070402050302030203" pitchFamily="66" charset="0"/>
              </a:rPr>
              <a:t>Justice</a:t>
            </a:r>
          </a:p>
        </p:txBody>
      </p:sp>
      <p:sp>
        <p:nvSpPr>
          <p:cNvPr id="5" name="TextBox 4">
            <a:extLst>
              <a:ext uri="{FF2B5EF4-FFF2-40B4-BE49-F238E27FC236}">
                <a16:creationId xmlns:a16="http://schemas.microsoft.com/office/drawing/2014/main" id="{DE4363EA-58A1-9B8D-DE92-E7B32307E8FA}"/>
              </a:ext>
            </a:extLst>
          </p:cNvPr>
          <p:cNvSpPr txBox="1"/>
          <p:nvPr/>
        </p:nvSpPr>
        <p:spPr>
          <a:xfrm>
            <a:off x="3896076" y="1046177"/>
            <a:ext cx="3635699" cy="584775"/>
          </a:xfrm>
          <a:prstGeom prst="rect">
            <a:avLst/>
          </a:prstGeom>
          <a:noFill/>
        </p:spPr>
        <p:txBody>
          <a:bodyPr wrap="square" rtlCol="0">
            <a:spAutoFit/>
          </a:bodyPr>
          <a:lstStyle/>
          <a:p>
            <a:pPr algn="ctr"/>
            <a:r>
              <a:rPr lang="en-GB" sz="1600" b="1" dirty="0">
                <a:solidFill>
                  <a:schemeClr val="accent5">
                    <a:lumMod val="50000"/>
                  </a:schemeClr>
                </a:solidFill>
                <a:latin typeface="Bradley Hand ITC" panose="03070402050302030203" pitchFamily="66" charset="0"/>
              </a:rPr>
              <a:t>Trusting in God together, we live, learn and grow</a:t>
            </a:r>
          </a:p>
        </p:txBody>
      </p:sp>
      <p:sp>
        <p:nvSpPr>
          <p:cNvPr id="6" name="TextBox 5">
            <a:extLst>
              <a:ext uri="{FF2B5EF4-FFF2-40B4-BE49-F238E27FC236}">
                <a16:creationId xmlns:a16="http://schemas.microsoft.com/office/drawing/2014/main" id="{E7629BCA-3B4A-4B83-DC80-132BE1933DA6}"/>
              </a:ext>
            </a:extLst>
          </p:cNvPr>
          <p:cNvSpPr txBox="1"/>
          <p:nvPr/>
        </p:nvSpPr>
        <p:spPr>
          <a:xfrm>
            <a:off x="10311454" y="189860"/>
            <a:ext cx="1751658" cy="1892826"/>
          </a:xfrm>
          <a:prstGeom prst="rect">
            <a:avLst/>
          </a:prstGeom>
          <a:noFill/>
        </p:spPr>
        <p:txBody>
          <a:bodyPr wrap="square" rtlCol="0">
            <a:spAutoFit/>
          </a:bodyPr>
          <a:lstStyle/>
          <a:p>
            <a:r>
              <a:rPr lang="en-GB" b="1" dirty="0">
                <a:latin typeface="Bradley Hand ITC" panose="03070402050302030203" pitchFamily="66" charset="0"/>
              </a:rPr>
              <a:t>Aim High </a:t>
            </a:r>
            <a:endParaRPr lang="en-GB" sz="1200" b="1" dirty="0">
              <a:latin typeface="Bradley Hand ITC" panose="03070402050302030203" pitchFamily="66" charset="0"/>
            </a:endParaRPr>
          </a:p>
          <a:p>
            <a:r>
              <a:rPr lang="en-GB" sz="1100" b="1" dirty="0"/>
              <a:t>To be a good learner I must…</a:t>
            </a:r>
          </a:p>
          <a:p>
            <a:r>
              <a:rPr lang="en-GB" sz="1100" b="1" dirty="0"/>
              <a:t>A</a:t>
            </a:r>
            <a:r>
              <a:rPr lang="en-GB" sz="1100" dirty="0"/>
              <a:t>sk questions</a:t>
            </a:r>
          </a:p>
          <a:p>
            <a:r>
              <a:rPr lang="en-GB" sz="1100" b="1" dirty="0"/>
              <a:t>I</a:t>
            </a:r>
            <a:r>
              <a:rPr lang="en-GB" sz="1100" dirty="0"/>
              <a:t>magine</a:t>
            </a:r>
          </a:p>
          <a:p>
            <a:r>
              <a:rPr lang="en-GB" sz="1100" b="1" dirty="0"/>
              <a:t>M</a:t>
            </a:r>
            <a:r>
              <a:rPr lang="en-GB" sz="1100" dirty="0"/>
              <a:t>otivate</a:t>
            </a:r>
          </a:p>
          <a:p>
            <a:r>
              <a:rPr lang="en-GB" sz="1100" b="1" dirty="0"/>
              <a:t>H</a:t>
            </a:r>
            <a:r>
              <a:rPr lang="en-GB" sz="1100" dirty="0"/>
              <a:t>ave a go</a:t>
            </a:r>
          </a:p>
          <a:p>
            <a:r>
              <a:rPr lang="en-GB" sz="1100" b="1" dirty="0"/>
              <a:t>I</a:t>
            </a:r>
            <a:r>
              <a:rPr lang="en-GB" sz="1100" dirty="0"/>
              <a:t>ndependent</a:t>
            </a:r>
          </a:p>
          <a:p>
            <a:r>
              <a:rPr lang="en-GB" sz="1100" b="1" dirty="0"/>
              <a:t>G</a:t>
            </a:r>
            <a:r>
              <a:rPr lang="en-GB" sz="1100" dirty="0"/>
              <a:t>oals</a:t>
            </a:r>
          </a:p>
          <a:p>
            <a:r>
              <a:rPr lang="en-GB" sz="1100" b="1" dirty="0"/>
              <a:t>H</a:t>
            </a:r>
            <a:r>
              <a:rPr lang="en-GB" sz="1100" dirty="0"/>
              <a:t>elp others</a:t>
            </a:r>
          </a:p>
        </p:txBody>
      </p:sp>
      <p:sp>
        <p:nvSpPr>
          <p:cNvPr id="7" name="TextBox 6">
            <a:extLst>
              <a:ext uri="{FF2B5EF4-FFF2-40B4-BE49-F238E27FC236}">
                <a16:creationId xmlns:a16="http://schemas.microsoft.com/office/drawing/2014/main" id="{832D2B84-E115-50A8-CA7D-EFF0BA83A4D4}"/>
              </a:ext>
            </a:extLst>
          </p:cNvPr>
          <p:cNvSpPr txBox="1"/>
          <p:nvPr/>
        </p:nvSpPr>
        <p:spPr>
          <a:xfrm>
            <a:off x="175801" y="551497"/>
            <a:ext cx="2832429" cy="2031325"/>
          </a:xfrm>
          <a:prstGeom prst="rect">
            <a:avLst/>
          </a:prstGeom>
          <a:noFill/>
        </p:spPr>
        <p:txBody>
          <a:bodyPr wrap="square" rtlCol="0">
            <a:spAutoFit/>
          </a:bodyPr>
          <a:lstStyle/>
          <a:p>
            <a:r>
              <a:rPr lang="en-GB" sz="1400" b="1" dirty="0">
                <a:solidFill>
                  <a:schemeClr val="tx1">
                    <a:lumMod val="95000"/>
                    <a:lumOff val="5000"/>
                  </a:schemeClr>
                </a:solidFill>
              </a:rPr>
              <a:t>English</a:t>
            </a:r>
          </a:p>
          <a:p>
            <a:r>
              <a:rPr lang="en-GB" sz="1400" dirty="0"/>
              <a:t>Our class book this term is The Explorer by Katherine Rundel. Alongside this we will also be reading The Water tower by Gary Crew to support the children’s writing. Our grammar focus will be on parathesis and cohesive devises. </a:t>
            </a:r>
            <a:endParaRPr lang="en-GB" sz="1400" dirty="0">
              <a:solidFill>
                <a:srgbClr val="FF0000"/>
              </a:solidFill>
            </a:endParaRPr>
          </a:p>
        </p:txBody>
      </p:sp>
      <p:sp>
        <p:nvSpPr>
          <p:cNvPr id="9" name="TextBox 8">
            <a:extLst>
              <a:ext uri="{FF2B5EF4-FFF2-40B4-BE49-F238E27FC236}">
                <a16:creationId xmlns:a16="http://schemas.microsoft.com/office/drawing/2014/main" id="{11E1B591-7676-00AE-0E65-AED0E931D86E}"/>
              </a:ext>
            </a:extLst>
          </p:cNvPr>
          <p:cNvSpPr txBox="1"/>
          <p:nvPr/>
        </p:nvSpPr>
        <p:spPr>
          <a:xfrm>
            <a:off x="88465" y="4411238"/>
            <a:ext cx="3635699" cy="1600438"/>
          </a:xfrm>
          <a:prstGeom prst="rect">
            <a:avLst/>
          </a:prstGeom>
          <a:noFill/>
        </p:spPr>
        <p:txBody>
          <a:bodyPr wrap="square" rtlCol="0">
            <a:spAutoFit/>
          </a:bodyPr>
          <a:lstStyle/>
          <a:p>
            <a:r>
              <a:rPr lang="en-GB" sz="1400" b="1" dirty="0">
                <a:solidFill>
                  <a:schemeClr val="tx1">
                    <a:lumMod val="95000"/>
                    <a:lumOff val="5000"/>
                  </a:schemeClr>
                </a:solidFill>
              </a:rPr>
              <a:t>Maths</a:t>
            </a:r>
          </a:p>
          <a:p>
            <a:r>
              <a:rPr lang="en-GB" sz="1400" dirty="0"/>
              <a:t>In maths we will be starting the term with some learning around perimeter and area. Our next topic will be on calculating with decimals before then looking at the relationship between decimals, fractions and percentages, </a:t>
            </a:r>
          </a:p>
        </p:txBody>
      </p:sp>
      <p:sp>
        <p:nvSpPr>
          <p:cNvPr id="12" name="TextBox 11">
            <a:extLst>
              <a:ext uri="{FF2B5EF4-FFF2-40B4-BE49-F238E27FC236}">
                <a16:creationId xmlns:a16="http://schemas.microsoft.com/office/drawing/2014/main" id="{6535FF6B-F6CA-AAC5-5C8A-B9BAC4D5AAEE}"/>
              </a:ext>
            </a:extLst>
          </p:cNvPr>
          <p:cNvSpPr txBox="1"/>
          <p:nvPr/>
        </p:nvSpPr>
        <p:spPr>
          <a:xfrm>
            <a:off x="9010388" y="3992673"/>
            <a:ext cx="2886540" cy="1877437"/>
          </a:xfrm>
          <a:prstGeom prst="rect">
            <a:avLst/>
          </a:prstGeom>
          <a:noFill/>
        </p:spPr>
        <p:txBody>
          <a:bodyPr wrap="square" rtlCol="0">
            <a:spAutoFit/>
          </a:bodyPr>
          <a:lstStyle/>
          <a:p>
            <a:r>
              <a:rPr lang="en-GB" sz="1400" b="1" dirty="0"/>
              <a:t>Art</a:t>
            </a:r>
          </a:p>
          <a:p>
            <a:r>
              <a:rPr lang="en-GB" sz="1400" dirty="0"/>
              <a:t>We will be learning two artist: Frida Kahlo and Gabriala Meyer. The children will be making their own Kahlo-inspired self-portraits and exploring the shape and colour of Meyer’s painting and sculpture. </a:t>
            </a:r>
          </a:p>
          <a:p>
            <a:endParaRPr lang="en-GB" dirty="0"/>
          </a:p>
        </p:txBody>
      </p:sp>
      <p:pic>
        <p:nvPicPr>
          <p:cNvPr id="1027" name="Picture 3">
            <a:extLst>
              <a:ext uri="{FF2B5EF4-FFF2-40B4-BE49-F238E27FC236}">
                <a16:creationId xmlns:a16="http://schemas.microsoft.com/office/drawing/2014/main" id="{198DA7E8-CBA3-C67A-F165-F457D5748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638" y="189860"/>
            <a:ext cx="1301668" cy="92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72D7674A-956B-FAC3-78BD-C8F974D40635}"/>
              </a:ext>
            </a:extLst>
          </p:cNvPr>
          <p:cNvSpPr txBox="1"/>
          <p:nvPr/>
        </p:nvSpPr>
        <p:spPr>
          <a:xfrm>
            <a:off x="3824071" y="1967570"/>
            <a:ext cx="2511517" cy="2246769"/>
          </a:xfrm>
          <a:prstGeom prst="rect">
            <a:avLst/>
          </a:prstGeom>
          <a:noFill/>
        </p:spPr>
        <p:txBody>
          <a:bodyPr wrap="square" rtlCol="0">
            <a:spAutoFit/>
          </a:bodyPr>
          <a:lstStyle/>
          <a:p>
            <a:r>
              <a:rPr lang="en-GB" sz="1400" b="1" dirty="0"/>
              <a:t>Geography</a:t>
            </a:r>
          </a:p>
          <a:p>
            <a:r>
              <a:rPr lang="en-GB" sz="1400" dirty="0"/>
              <a:t>Where did the Mayans live? </a:t>
            </a:r>
            <a:br>
              <a:rPr lang="en-GB" sz="1400" dirty="0"/>
            </a:br>
            <a:r>
              <a:rPr lang="en-GB" sz="1400" dirty="0"/>
              <a:t>To prepare for our history topic on the Mayans next term, we will be learning all about the geography of Mexico. The children will be learning about the physical landscapes and vibrant cultures of the country. </a:t>
            </a:r>
          </a:p>
        </p:txBody>
      </p:sp>
      <p:sp>
        <p:nvSpPr>
          <p:cNvPr id="17" name="TextBox 16">
            <a:extLst>
              <a:ext uri="{FF2B5EF4-FFF2-40B4-BE49-F238E27FC236}">
                <a16:creationId xmlns:a16="http://schemas.microsoft.com/office/drawing/2014/main" id="{5FE0956B-949E-81E0-E8B6-A64C3E39C85E}"/>
              </a:ext>
            </a:extLst>
          </p:cNvPr>
          <p:cNvSpPr txBox="1"/>
          <p:nvPr/>
        </p:nvSpPr>
        <p:spPr>
          <a:xfrm>
            <a:off x="7891256" y="388946"/>
            <a:ext cx="2238264" cy="1600438"/>
          </a:xfrm>
          <a:prstGeom prst="rect">
            <a:avLst/>
          </a:prstGeom>
          <a:noFill/>
        </p:spPr>
        <p:txBody>
          <a:bodyPr wrap="square" rtlCol="0">
            <a:spAutoFit/>
          </a:bodyPr>
          <a:lstStyle/>
          <a:p>
            <a:r>
              <a:rPr lang="en-GB" sz="1400" b="1" dirty="0"/>
              <a:t>RE</a:t>
            </a:r>
          </a:p>
          <a:p>
            <a:r>
              <a:rPr lang="en-GB" sz="1400" dirty="0"/>
              <a:t>Salvation </a:t>
            </a:r>
          </a:p>
          <a:p>
            <a:r>
              <a:rPr lang="en-GB" sz="1400" dirty="0"/>
              <a:t>This term the children will be exploring the question: What difference does Jesus’s sacrifice make to Christians?</a:t>
            </a:r>
          </a:p>
        </p:txBody>
      </p:sp>
      <p:sp>
        <p:nvSpPr>
          <p:cNvPr id="18" name="TextBox 17">
            <a:extLst>
              <a:ext uri="{FF2B5EF4-FFF2-40B4-BE49-F238E27FC236}">
                <a16:creationId xmlns:a16="http://schemas.microsoft.com/office/drawing/2014/main" id="{07A04552-6C7E-1B29-D1C9-56E50B7CEBAB}"/>
              </a:ext>
            </a:extLst>
          </p:cNvPr>
          <p:cNvSpPr txBox="1"/>
          <p:nvPr/>
        </p:nvSpPr>
        <p:spPr>
          <a:xfrm>
            <a:off x="64891" y="6011676"/>
            <a:ext cx="3659273" cy="523220"/>
          </a:xfrm>
          <a:prstGeom prst="rect">
            <a:avLst/>
          </a:prstGeom>
          <a:noFill/>
        </p:spPr>
        <p:txBody>
          <a:bodyPr wrap="square" rtlCol="0">
            <a:spAutoFit/>
          </a:bodyPr>
          <a:lstStyle/>
          <a:p>
            <a:r>
              <a:rPr lang="en-GB" sz="1400" b="1" dirty="0"/>
              <a:t>Computing</a:t>
            </a:r>
          </a:p>
          <a:p>
            <a:r>
              <a:rPr lang="en-GB" sz="1400" dirty="0"/>
              <a:t>We will be learning data bases. </a:t>
            </a:r>
          </a:p>
        </p:txBody>
      </p:sp>
      <p:sp>
        <p:nvSpPr>
          <p:cNvPr id="2" name="TextBox 1">
            <a:extLst>
              <a:ext uri="{FF2B5EF4-FFF2-40B4-BE49-F238E27FC236}">
                <a16:creationId xmlns:a16="http://schemas.microsoft.com/office/drawing/2014/main" id="{1D97A726-862A-317D-4B54-CE85E009E9DF}"/>
              </a:ext>
            </a:extLst>
          </p:cNvPr>
          <p:cNvSpPr txBox="1"/>
          <p:nvPr/>
        </p:nvSpPr>
        <p:spPr>
          <a:xfrm>
            <a:off x="6337757" y="3992673"/>
            <a:ext cx="2388035" cy="2246769"/>
          </a:xfrm>
          <a:prstGeom prst="rect">
            <a:avLst/>
          </a:prstGeom>
          <a:noFill/>
        </p:spPr>
        <p:txBody>
          <a:bodyPr wrap="square" rtlCol="0">
            <a:spAutoFit/>
          </a:bodyPr>
          <a:lstStyle/>
          <a:p>
            <a:r>
              <a:rPr lang="en-GB" sz="1400" b="1" dirty="0"/>
              <a:t>Science</a:t>
            </a:r>
          </a:p>
          <a:p>
            <a:r>
              <a:rPr lang="en-GB" sz="1400" dirty="0"/>
              <a:t>Classification</a:t>
            </a:r>
          </a:p>
          <a:p>
            <a:r>
              <a:rPr lang="en-GB" sz="1400" dirty="0"/>
              <a:t>How do scientists order the living world? This term Badgers will be learning all about Charles Lienaus and how his work is still used by scientists today to understand how all life on the planet fits together.  </a:t>
            </a:r>
          </a:p>
        </p:txBody>
      </p:sp>
      <p:sp>
        <p:nvSpPr>
          <p:cNvPr id="3" name="TextBox 2">
            <a:extLst>
              <a:ext uri="{FF2B5EF4-FFF2-40B4-BE49-F238E27FC236}">
                <a16:creationId xmlns:a16="http://schemas.microsoft.com/office/drawing/2014/main" id="{82DB84D6-276D-46C6-29F1-78B4CFFC53D8}"/>
              </a:ext>
            </a:extLst>
          </p:cNvPr>
          <p:cNvSpPr txBox="1"/>
          <p:nvPr/>
        </p:nvSpPr>
        <p:spPr>
          <a:xfrm>
            <a:off x="88466" y="2592254"/>
            <a:ext cx="3635699" cy="1846659"/>
          </a:xfrm>
          <a:prstGeom prst="rect">
            <a:avLst/>
          </a:prstGeom>
          <a:noFill/>
        </p:spPr>
        <p:txBody>
          <a:bodyPr wrap="square" rtlCol="0">
            <a:spAutoFit/>
          </a:bodyPr>
          <a:lstStyle/>
          <a:p>
            <a:r>
              <a:rPr lang="en-GB" sz="1600" b="1" dirty="0"/>
              <a:t>PHSE</a:t>
            </a:r>
          </a:p>
          <a:p>
            <a:r>
              <a:rPr lang="en-GB" sz="1400" dirty="0"/>
              <a:t>Rights and Responsibilities </a:t>
            </a:r>
          </a:p>
          <a:p>
            <a:r>
              <a:rPr lang="en-GB" sz="1400" dirty="0"/>
              <a:t>We’re learning the skills needed to develop into responsible citizens. This includes:</a:t>
            </a:r>
          </a:p>
          <a:p>
            <a:r>
              <a:rPr lang="en-GB" sz="1400" dirty="0"/>
              <a:t>Beginning to understand how to look after money, including saving and spending.</a:t>
            </a:r>
          </a:p>
          <a:p>
            <a:r>
              <a:rPr lang="en-GB" sz="1400" dirty="0"/>
              <a:t>Responsibilities that we have at home.</a:t>
            </a:r>
          </a:p>
          <a:p>
            <a:r>
              <a:rPr lang="en-GB" sz="1400" dirty="0"/>
              <a:t>Caring for our environment.</a:t>
            </a:r>
          </a:p>
        </p:txBody>
      </p:sp>
      <p:pic>
        <p:nvPicPr>
          <p:cNvPr id="13" name="Picture 12" descr="A book cover with a cartoon of a plane flying over a green plant&#10;&#10;AI-generated content may be incorrect.">
            <a:extLst>
              <a:ext uri="{FF2B5EF4-FFF2-40B4-BE49-F238E27FC236}">
                <a16:creationId xmlns:a16="http://schemas.microsoft.com/office/drawing/2014/main" id="{D372F655-4F55-9563-8BC8-5CB80474505C}"/>
              </a:ext>
            </a:extLst>
          </p:cNvPr>
          <p:cNvPicPr>
            <a:picLocks noChangeAspect="1"/>
          </p:cNvPicPr>
          <p:nvPr/>
        </p:nvPicPr>
        <p:blipFill>
          <a:blip r:embed="rId4"/>
          <a:stretch>
            <a:fillRect/>
          </a:stretch>
        </p:blipFill>
        <p:spPr>
          <a:xfrm>
            <a:off x="3102911" y="844589"/>
            <a:ext cx="772233" cy="1192824"/>
          </a:xfrm>
          <a:prstGeom prst="rect">
            <a:avLst/>
          </a:prstGeom>
        </p:spPr>
      </p:pic>
      <p:pic>
        <p:nvPicPr>
          <p:cNvPr id="1026" name="Picture 2" descr="Mexico Maps &amp; Facts - World Atlas">
            <a:extLst>
              <a:ext uri="{FF2B5EF4-FFF2-40B4-BE49-F238E27FC236}">
                <a16:creationId xmlns:a16="http://schemas.microsoft.com/office/drawing/2014/main" id="{D515CE13-837D-0103-CD22-D984B4AF7B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9003" y="2080297"/>
            <a:ext cx="2080377" cy="163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4">
            <a:extLst>
              <a:ext uri="{FF2B5EF4-FFF2-40B4-BE49-F238E27FC236}">
                <a16:creationId xmlns:a16="http://schemas.microsoft.com/office/drawing/2014/main" id="{7219160C-EB17-453C-5F1C-D05F339B97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0483" y="2037413"/>
            <a:ext cx="1466445" cy="19552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6915CC58-76C5-7B57-608D-7D91ACA10E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40516" y="2082686"/>
            <a:ext cx="1489967" cy="19099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abi Meyer's Paintings">
            <a:extLst>
              <a:ext uri="{FF2B5EF4-FFF2-40B4-BE49-F238E27FC236}">
                <a16:creationId xmlns:a16="http://schemas.microsoft.com/office/drawing/2014/main" id="{03ED01BE-D93C-8096-D95F-F4943233D6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13905" y="5566667"/>
            <a:ext cx="1649208" cy="11695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assification Chart for Animals - WildSci">
            <a:extLst>
              <a:ext uri="{FF2B5EF4-FFF2-40B4-BE49-F238E27FC236}">
                <a16:creationId xmlns:a16="http://schemas.microsoft.com/office/drawing/2014/main" id="{547C21AD-F2E2-E7C8-B26C-E7C14AF113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4059" y="4344940"/>
            <a:ext cx="2977272" cy="165444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B5807710-0949-D54F-B3F2-3A78B4E0E534}"/>
              </a:ext>
            </a:extLst>
          </p:cNvPr>
          <p:cNvSpPr txBox="1"/>
          <p:nvPr/>
        </p:nvSpPr>
        <p:spPr>
          <a:xfrm>
            <a:off x="3309831" y="6151442"/>
            <a:ext cx="6242731" cy="523220"/>
          </a:xfrm>
          <a:prstGeom prst="rect">
            <a:avLst/>
          </a:prstGeom>
          <a:noFill/>
        </p:spPr>
        <p:txBody>
          <a:bodyPr wrap="square" rtlCol="0">
            <a:spAutoFit/>
          </a:bodyPr>
          <a:lstStyle/>
          <a:p>
            <a:r>
              <a:rPr lang="en-GB" sz="1400" b="1" dirty="0"/>
              <a:t>PE</a:t>
            </a:r>
          </a:p>
          <a:p>
            <a:r>
              <a:rPr lang="en-GB" sz="1400" dirty="0"/>
              <a:t>This term Atlas’ Mr E will be teaching the class…. </a:t>
            </a:r>
          </a:p>
        </p:txBody>
      </p:sp>
    </p:spTree>
    <p:extLst>
      <p:ext uri="{BB962C8B-B14F-4D97-AF65-F5344CB8AC3E}">
        <p14:creationId xmlns:p14="http://schemas.microsoft.com/office/powerpoint/2010/main" val="356367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FB2CA0-4A1A-6D11-3514-04F7D6AE99E4}"/>
              </a:ext>
            </a:extLst>
          </p:cNvPr>
          <p:cNvSpPr txBox="1"/>
          <p:nvPr/>
        </p:nvSpPr>
        <p:spPr>
          <a:xfrm>
            <a:off x="162560" y="639694"/>
            <a:ext cx="6096000" cy="1524905"/>
          </a:xfrm>
          <a:prstGeom prst="rect">
            <a:avLst/>
          </a:prstGeom>
          <a:noFill/>
        </p:spPr>
        <p:txBody>
          <a:bodyPr wrap="square">
            <a:spAutoFit/>
          </a:bodyPr>
          <a:lstStyle/>
          <a:p>
            <a:pPr marL="0" marR="0" indent="0" algn="l">
              <a:lnSpc>
                <a:spcPct val="119000"/>
              </a:lnSpc>
              <a:spcBef>
                <a:spcPts val="0"/>
              </a:spcBef>
              <a:spcAft>
                <a:spcPts val="0"/>
              </a:spcAft>
            </a:pPr>
            <a:r>
              <a:rPr lang="en-GB" sz="1050" b="1" u="sng" kern="1400" dirty="0">
                <a:ln>
                  <a:noFill/>
                </a:ln>
                <a:solidFill>
                  <a:srgbClr val="000000"/>
                </a:solidFill>
                <a:effectLst/>
              </a:rPr>
              <a:t>PE</a:t>
            </a:r>
            <a:r>
              <a:rPr lang="en-GB" sz="1050" b="1" kern="1400" dirty="0">
                <a:ln>
                  <a:noFill/>
                </a:ln>
                <a:solidFill>
                  <a:srgbClr val="000000"/>
                </a:solidFill>
                <a:effectLst/>
              </a:rPr>
              <a:t> </a:t>
            </a:r>
          </a:p>
          <a:p>
            <a:pPr marL="89992" marR="0" indent="-89992" algn="l">
              <a:lnSpc>
                <a:spcPct val="119000"/>
              </a:lnSpc>
              <a:spcBef>
                <a:spcPts val="0"/>
              </a:spcBef>
              <a:spcAft>
                <a:spcPts val="0"/>
              </a:spcAft>
            </a:pPr>
            <a:r>
              <a:rPr lang="en-GB" sz="1050" kern="1400" dirty="0">
                <a:ln>
                  <a:noFill/>
                </a:ln>
                <a:solidFill>
                  <a:srgbClr val="000000"/>
                </a:solidFill>
                <a:effectLst/>
              </a:rPr>
              <a:t>·  Choose and combine techniques in game situations (running, throwing, catching, passing, jumping and kicking, etc.). </a:t>
            </a:r>
          </a:p>
          <a:p>
            <a:pPr marL="89992" marR="0" indent="-89992" algn="l">
              <a:lnSpc>
                <a:spcPct val="119000"/>
              </a:lnSpc>
              <a:spcBef>
                <a:spcPts val="0"/>
              </a:spcBef>
              <a:spcAft>
                <a:spcPts val="0"/>
              </a:spcAft>
            </a:pPr>
            <a:r>
              <a:rPr lang="en-GB" sz="1050" kern="1400" dirty="0">
                <a:ln>
                  <a:noFill/>
                </a:ln>
                <a:solidFill>
                  <a:srgbClr val="000000"/>
                </a:solidFill>
                <a:effectLst/>
              </a:rPr>
              <a:t>· Choose the most appropriate tactics for a game.</a:t>
            </a:r>
          </a:p>
          <a:p>
            <a:pPr marL="89992" marR="0" indent="-89992" algn="l">
              <a:lnSpc>
                <a:spcPct val="119000"/>
              </a:lnSpc>
              <a:spcBef>
                <a:spcPts val="0"/>
              </a:spcBef>
              <a:spcAft>
                <a:spcPts val="0"/>
              </a:spcAft>
            </a:pPr>
            <a:r>
              <a:rPr lang="en-GB" sz="1050" kern="1400" dirty="0">
                <a:ln>
                  <a:noFill/>
                </a:ln>
                <a:solidFill>
                  <a:srgbClr val="000000"/>
                </a:solidFill>
                <a:effectLst/>
              </a:rPr>
              <a:t>· Uphold the spirit of fair play and respect in all competitive situations.</a:t>
            </a:r>
          </a:p>
          <a:p>
            <a:pPr marL="89992" marR="0" indent="-89992" algn="l">
              <a:lnSpc>
                <a:spcPct val="119000"/>
              </a:lnSpc>
              <a:spcBef>
                <a:spcPts val="0"/>
              </a:spcBef>
              <a:spcAft>
                <a:spcPts val="0"/>
              </a:spcAft>
            </a:pPr>
            <a:r>
              <a:rPr lang="en-GB" sz="1050" kern="1400" dirty="0">
                <a:ln>
                  <a:noFill/>
                </a:ln>
                <a:solidFill>
                  <a:srgbClr val="000000"/>
                </a:solidFill>
                <a:effectLst/>
              </a:rPr>
              <a:t>· Lead others when called upon and act as a good role model within a team</a:t>
            </a:r>
            <a:r>
              <a:rPr lang="en-GB" sz="1200" kern="1400" dirty="0">
                <a:ln>
                  <a:noFill/>
                </a:ln>
                <a:solidFill>
                  <a:srgbClr val="000000"/>
                </a:solidFill>
                <a:effectLst/>
              </a:rPr>
              <a:t>.</a:t>
            </a:r>
          </a:p>
          <a:p>
            <a:pPr marL="0" marR="0" indent="0"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 </a:t>
            </a:r>
          </a:p>
        </p:txBody>
      </p:sp>
      <p:sp>
        <p:nvSpPr>
          <p:cNvPr id="7" name="TextBox 6">
            <a:extLst>
              <a:ext uri="{FF2B5EF4-FFF2-40B4-BE49-F238E27FC236}">
                <a16:creationId xmlns:a16="http://schemas.microsoft.com/office/drawing/2014/main" id="{EE668071-6A75-3945-D511-218846F4BCBA}"/>
              </a:ext>
            </a:extLst>
          </p:cNvPr>
          <p:cNvSpPr txBox="1"/>
          <p:nvPr/>
        </p:nvSpPr>
        <p:spPr>
          <a:xfrm>
            <a:off x="264158" y="161590"/>
            <a:ext cx="6096000" cy="670120"/>
          </a:xfrm>
          <a:prstGeom prst="rect">
            <a:avLst/>
          </a:prstGeom>
          <a:noFill/>
        </p:spPr>
        <p:txBody>
          <a:bodyPr wrap="square">
            <a:spAutoFit/>
          </a:bodyPr>
          <a:lstStyle/>
          <a:p>
            <a:pPr marL="0" marR="0" indent="0" algn="l">
              <a:lnSpc>
                <a:spcPct val="119000"/>
              </a:lnSpc>
              <a:spcBef>
                <a:spcPts val="0"/>
              </a:spcBef>
              <a:spcAft>
                <a:spcPts val="600"/>
              </a:spcAft>
            </a:pPr>
            <a:r>
              <a:rPr lang="en-GB" sz="1800" u="sng" kern="1400" dirty="0">
                <a:ln>
                  <a:noFill/>
                </a:ln>
                <a:solidFill>
                  <a:srgbClr val="000000"/>
                </a:solidFill>
                <a:effectLst/>
                <a:latin typeface="Calibri" panose="020F0502020204030204" pitchFamily="34" charset="0"/>
              </a:rPr>
              <a:t>National Curriculum links</a:t>
            </a:r>
            <a:endParaRPr lang="en-GB" sz="10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000" kern="1400" dirty="0">
                <a:ln>
                  <a:noFill/>
                </a:ln>
                <a:solidFill>
                  <a:srgbClr val="000000"/>
                </a:solidFill>
                <a:effectLst/>
                <a:latin typeface="Calibri" panose="020F0502020204030204" pitchFamily="34" charset="0"/>
              </a:rPr>
              <a:t> </a:t>
            </a:r>
          </a:p>
        </p:txBody>
      </p:sp>
      <p:sp>
        <p:nvSpPr>
          <p:cNvPr id="10" name="TextBox 9">
            <a:extLst>
              <a:ext uri="{FF2B5EF4-FFF2-40B4-BE49-F238E27FC236}">
                <a16:creationId xmlns:a16="http://schemas.microsoft.com/office/drawing/2014/main" id="{BB1E7101-A223-B0F4-F18A-9E86888519CF}"/>
              </a:ext>
            </a:extLst>
          </p:cNvPr>
          <p:cNvSpPr txBox="1"/>
          <p:nvPr/>
        </p:nvSpPr>
        <p:spPr>
          <a:xfrm>
            <a:off x="6096000" y="334151"/>
            <a:ext cx="6096000" cy="1015663"/>
          </a:xfrm>
          <a:prstGeom prst="rect">
            <a:avLst/>
          </a:prstGeom>
          <a:noFill/>
        </p:spPr>
        <p:txBody>
          <a:bodyPr wrap="square">
            <a:spAutoFit/>
          </a:bodyPr>
          <a:lstStyle/>
          <a:p>
            <a:r>
              <a:rPr lang="en-GB" sz="1000" b="1" u="sng" dirty="0">
                <a:ea typeface="Aptos" panose="020B0004020202020204" pitchFamily="34" charset="0"/>
                <a:cs typeface="Aptos" panose="020B0004020202020204" pitchFamily="34" charset="0"/>
              </a:rPr>
              <a:t>Art</a:t>
            </a:r>
          </a:p>
          <a:p>
            <a:r>
              <a:rPr lang="en-GB" sz="1000" dirty="0"/>
              <a:t>Pupils should be taught: </a:t>
            </a:r>
          </a:p>
          <a:p>
            <a:r>
              <a:rPr lang="en-GB" sz="1000" dirty="0"/>
              <a:t>to create sketch books to record their observations and use them to review and revisit ideas </a:t>
            </a:r>
          </a:p>
          <a:p>
            <a:r>
              <a:rPr lang="en-GB" sz="1000" dirty="0"/>
              <a:t> to improve their mastery of art and design techniques, including drawing, painting and sculpture with a range of materials [for example, pencil, charcoal, paint, clay] </a:t>
            </a:r>
          </a:p>
          <a:p>
            <a:r>
              <a:rPr lang="en-GB" sz="1000" dirty="0"/>
              <a:t> about great artists, architects and designers in history.</a:t>
            </a:r>
            <a:endParaRPr lang="en-GB" sz="1600" dirty="0">
              <a:effectLst/>
              <a:latin typeface="Calibri" panose="020F0502020204030204" pitchFamily="34" charset="0"/>
              <a:ea typeface="Aptos" panose="020B0004020202020204" pitchFamily="34" charset="0"/>
            </a:endParaRPr>
          </a:p>
        </p:txBody>
      </p:sp>
      <p:sp>
        <p:nvSpPr>
          <p:cNvPr id="12" name="TextBox 11">
            <a:extLst>
              <a:ext uri="{FF2B5EF4-FFF2-40B4-BE49-F238E27FC236}">
                <a16:creationId xmlns:a16="http://schemas.microsoft.com/office/drawing/2014/main" id="{B6819368-BBC3-F8B6-8F29-61A805364FBA}"/>
              </a:ext>
            </a:extLst>
          </p:cNvPr>
          <p:cNvSpPr txBox="1"/>
          <p:nvPr/>
        </p:nvSpPr>
        <p:spPr>
          <a:xfrm>
            <a:off x="193040" y="2006408"/>
            <a:ext cx="5872480" cy="1496820"/>
          </a:xfrm>
          <a:prstGeom prst="rect">
            <a:avLst/>
          </a:prstGeom>
          <a:noFill/>
        </p:spPr>
        <p:txBody>
          <a:bodyPr wrap="square">
            <a:spAutoFit/>
          </a:bodyPr>
          <a:lstStyle/>
          <a:p>
            <a:pPr lvl="0">
              <a:lnSpc>
                <a:spcPct val="115000"/>
              </a:lnSpc>
              <a:buClr>
                <a:srgbClr val="5B5BA5"/>
              </a:buClr>
            </a:pPr>
            <a:r>
              <a:rPr lang="en-GB" sz="1000" b="1" u="sng" dirty="0">
                <a:latin typeface="Abadi" panose="020B0604020104020204" pitchFamily="34" charset="0"/>
                <a:ea typeface="Quicksand"/>
                <a:cs typeface="Quicksand"/>
              </a:rPr>
              <a:t>Computing</a:t>
            </a:r>
          </a:p>
          <a:p>
            <a:pPr lvl="0">
              <a:lnSpc>
                <a:spcPct val="115000"/>
              </a:lnSpc>
              <a:buClr>
                <a:srgbClr val="5B5BA5"/>
              </a:buClr>
            </a:pPr>
            <a:endParaRPr lang="en-GB" sz="1000" b="1" u="sng" dirty="0">
              <a:latin typeface="Abadi" panose="020B0604020104020204" pitchFamily="34" charset="0"/>
              <a:ea typeface="Quicksand"/>
              <a:cs typeface="Quicksand"/>
            </a:endParaRPr>
          </a:p>
          <a:p>
            <a:pPr lvl="0">
              <a:lnSpc>
                <a:spcPct val="115000"/>
              </a:lnSpc>
              <a:buClr>
                <a:srgbClr val="5B5BA5"/>
              </a:buClr>
            </a:pPr>
            <a:r>
              <a:rPr lang="en-GB" sz="1000" dirty="0">
                <a:latin typeface="Abadi" panose="020B0604020104020204" pitchFamily="34" charset="0"/>
                <a:ea typeface="Quicksand"/>
                <a:cs typeface="Quicksand"/>
              </a:rPr>
              <a:t>- Use search technologies effectively, appreciate how results are selected and ranked, and be discerning in evaluating digital content</a:t>
            </a:r>
          </a:p>
          <a:p>
            <a:pPr lvl="0">
              <a:lnSpc>
                <a:spcPct val="115000"/>
              </a:lnSpc>
              <a:buClr>
                <a:srgbClr val="5B5BA5"/>
              </a:buClr>
            </a:pPr>
            <a:r>
              <a:rPr lang="en-GB" sz="1000" dirty="0">
                <a:latin typeface="Abadi" panose="020B0604020104020204" pitchFamily="34" charset="0"/>
                <a:ea typeface="Quicksand"/>
                <a:cs typeface="Quicksand"/>
              </a:rPr>
              <a:t>- Select, use, and combine a variety of software (including internet services) on a range of digital devices to design and create a range of programs, systems, and content that accomplish given goals, including collecting, analysing, evaluating, and presenting data and information</a:t>
            </a:r>
          </a:p>
          <a:p>
            <a:pPr lvl="0">
              <a:lnSpc>
                <a:spcPct val="115000"/>
              </a:lnSpc>
              <a:buClr>
                <a:srgbClr val="5B5BA5"/>
              </a:buClr>
            </a:pPr>
            <a:endParaRPr lang="en-GB" sz="1000" b="1" u="sng" dirty="0">
              <a:latin typeface="Abadi" panose="020B0604020104020204" pitchFamily="34" charset="0"/>
              <a:ea typeface="Quicksand"/>
              <a:cs typeface="Quicksand"/>
            </a:endParaRPr>
          </a:p>
        </p:txBody>
      </p:sp>
      <p:sp>
        <p:nvSpPr>
          <p:cNvPr id="14" name="TextBox 13">
            <a:extLst>
              <a:ext uri="{FF2B5EF4-FFF2-40B4-BE49-F238E27FC236}">
                <a16:creationId xmlns:a16="http://schemas.microsoft.com/office/drawing/2014/main" id="{AD62DFF6-57AB-940E-5157-5330BD8ABFDD}"/>
              </a:ext>
            </a:extLst>
          </p:cNvPr>
          <p:cNvSpPr txBox="1"/>
          <p:nvPr/>
        </p:nvSpPr>
        <p:spPr>
          <a:xfrm>
            <a:off x="6096000" y="1489580"/>
            <a:ext cx="5872478" cy="2246769"/>
          </a:xfrm>
          <a:prstGeom prst="rect">
            <a:avLst/>
          </a:prstGeom>
          <a:noFill/>
        </p:spPr>
        <p:txBody>
          <a:bodyPr wrap="square">
            <a:spAutoFit/>
          </a:bodyPr>
          <a:lstStyle/>
          <a:p>
            <a:pPr algn="l"/>
            <a:r>
              <a:rPr lang="en-GB" sz="1000" b="1" i="0" u="sng" dirty="0">
                <a:solidFill>
                  <a:srgbClr val="0B0C0C"/>
                </a:solidFill>
                <a:effectLst/>
              </a:rPr>
              <a:t>Science </a:t>
            </a:r>
            <a:endParaRPr lang="en-GB" sz="1000" b="0" i="0" dirty="0">
              <a:solidFill>
                <a:srgbClr val="0B0C0C"/>
              </a:solidFill>
              <a:effectLst/>
            </a:endParaRPr>
          </a:p>
          <a:p>
            <a:pPr algn="l"/>
            <a:r>
              <a:rPr lang="en-GB" sz="1000" dirty="0">
                <a:solidFill>
                  <a:srgbClr val="0B0C0C"/>
                </a:solidFill>
              </a:rPr>
              <a:t>- </a:t>
            </a:r>
            <a:r>
              <a:rPr lang="en-GB" sz="1000" b="0" i="0" dirty="0">
                <a:solidFill>
                  <a:srgbClr val="0B0C0C"/>
                </a:solidFill>
                <a:effectLst/>
              </a:rPr>
              <a:t>describe how living things are classified into broad groups according to common observable characteristics and based on similarities and differences, including microorganisms, plants and animals</a:t>
            </a:r>
          </a:p>
          <a:p>
            <a:pPr algn="l"/>
            <a:r>
              <a:rPr lang="en-GB" sz="1000" dirty="0">
                <a:solidFill>
                  <a:srgbClr val="0B0C0C"/>
                </a:solidFill>
              </a:rPr>
              <a:t>- </a:t>
            </a:r>
            <a:r>
              <a:rPr lang="en-GB" sz="1000" b="0" i="0" dirty="0">
                <a:solidFill>
                  <a:srgbClr val="0B0C0C"/>
                </a:solidFill>
                <a:effectLst/>
              </a:rPr>
              <a:t> give reasons for classifying plants and animals based on specific characteristics</a:t>
            </a:r>
          </a:p>
          <a:p>
            <a:pPr algn="l"/>
            <a:endParaRPr lang="en-GB" sz="1000" b="0" i="0" dirty="0">
              <a:solidFill>
                <a:srgbClr val="0B0C0C"/>
              </a:solidFill>
              <a:effectLst/>
            </a:endParaRPr>
          </a:p>
          <a:p>
            <a:pPr algn="l"/>
            <a:r>
              <a:rPr lang="en-GB" sz="1000" b="0" i="0" dirty="0">
                <a:solidFill>
                  <a:srgbClr val="0B0C0C"/>
                </a:solidFill>
                <a:effectLst/>
              </a:rPr>
              <a:t>Working scientifically</a:t>
            </a:r>
          </a:p>
          <a:p>
            <a:pPr algn="l"/>
            <a:r>
              <a:rPr lang="en-GB" sz="1000" b="0" i="0" dirty="0">
                <a:solidFill>
                  <a:srgbClr val="0B0C0C"/>
                </a:solidFill>
                <a:effectLst/>
              </a:rPr>
              <a:t>- recording data and results of increasing complexity using scientific diagrams and labels, classification keys, tables, scatter graphs, bar and line graphs</a:t>
            </a:r>
          </a:p>
          <a:p>
            <a:pPr algn="l"/>
            <a:r>
              <a:rPr lang="en-GB" sz="1000" dirty="0">
                <a:solidFill>
                  <a:srgbClr val="0B0C0C"/>
                </a:solidFill>
              </a:rPr>
              <a:t>- </a:t>
            </a:r>
            <a:r>
              <a:rPr lang="en-GB" sz="1000" b="0" i="0" dirty="0">
                <a:solidFill>
                  <a:srgbClr val="0B0C0C"/>
                </a:solidFill>
                <a:effectLst/>
              </a:rPr>
              <a:t>reporting and presenting findings from enquiries, including conclusions, causal relationships and explanations of and degree of trust in results, in oral and written forms such as displays and other presentations</a:t>
            </a:r>
          </a:p>
          <a:p>
            <a:pPr algn="l"/>
            <a:r>
              <a:rPr lang="en-GB" sz="1000" dirty="0">
                <a:solidFill>
                  <a:srgbClr val="0B0C0C"/>
                </a:solidFill>
              </a:rPr>
              <a:t>- </a:t>
            </a:r>
            <a:r>
              <a:rPr lang="en-GB" sz="1000" b="0" i="0" dirty="0">
                <a:solidFill>
                  <a:srgbClr val="0B0C0C"/>
                </a:solidFill>
                <a:effectLst/>
              </a:rPr>
              <a:t>identifying scientific evidence that has been used to support or refute ideas or arguments</a:t>
            </a:r>
          </a:p>
          <a:p>
            <a:pPr algn="l"/>
            <a:endParaRPr lang="en-GB" sz="1000" b="0" i="0" u="sng" dirty="0">
              <a:solidFill>
                <a:srgbClr val="0B0C0C"/>
              </a:solidFill>
              <a:effectLst/>
            </a:endParaRPr>
          </a:p>
        </p:txBody>
      </p:sp>
      <p:sp>
        <p:nvSpPr>
          <p:cNvPr id="6" name="TextBox 5">
            <a:extLst>
              <a:ext uri="{FF2B5EF4-FFF2-40B4-BE49-F238E27FC236}">
                <a16:creationId xmlns:a16="http://schemas.microsoft.com/office/drawing/2014/main" id="{FDFC54B8-AFEF-C174-7BE9-DEE930714431}"/>
              </a:ext>
            </a:extLst>
          </p:cNvPr>
          <p:cNvSpPr txBox="1"/>
          <p:nvPr/>
        </p:nvSpPr>
        <p:spPr>
          <a:xfrm>
            <a:off x="223522" y="3503228"/>
            <a:ext cx="5648958" cy="3016210"/>
          </a:xfrm>
          <a:prstGeom prst="rect">
            <a:avLst/>
          </a:prstGeom>
          <a:noFill/>
        </p:spPr>
        <p:txBody>
          <a:bodyPr wrap="square" rtlCol="0">
            <a:spAutoFit/>
          </a:bodyPr>
          <a:lstStyle/>
          <a:p>
            <a:r>
              <a:rPr lang="en-GB" sz="1000" b="1" u="sng" dirty="0"/>
              <a:t>Geography</a:t>
            </a:r>
          </a:p>
          <a:p>
            <a:r>
              <a:rPr lang="en-GB" sz="1000" dirty="0"/>
              <a:t>Locational knowledge </a:t>
            </a:r>
          </a:p>
          <a:p>
            <a:r>
              <a:rPr lang="en-GB" sz="1000" dirty="0"/>
              <a:t> - locate the world’s countries, using maps to focus on Europe (including the location of Russia) and North and South America, concentrating on their environmental regions, key physical and human characteristics, countries, and major cities </a:t>
            </a:r>
          </a:p>
          <a:p>
            <a:pPr marL="171450" indent="-171450">
              <a:buFontTx/>
              <a:buChar char="-"/>
            </a:pPr>
            <a:r>
              <a:rPr lang="en-GB" sz="1000" dirty="0"/>
              <a:t>identify the position and significance of latitude, longitude, Equator, Northern Hemisphere, Southern Hemisphere, the Tropics of Cancer and Capricorn, Arctic and Antarctic Circle, the Prime/Greenwich Meridian and time zones (including day and night) </a:t>
            </a:r>
          </a:p>
          <a:p>
            <a:r>
              <a:rPr lang="en-GB" sz="1000" dirty="0"/>
              <a:t>Place knowledge </a:t>
            </a:r>
          </a:p>
          <a:p>
            <a:pPr marL="171450" indent="-171450">
              <a:buFontTx/>
              <a:buChar char="-"/>
            </a:pPr>
            <a:r>
              <a:rPr lang="en-GB" sz="1000" dirty="0"/>
              <a:t>understand geographical similarities and differences through the study of human and physical geography of a region of the United Kingdom, a region in a European country, and a region within North or South America Human and physical geography </a:t>
            </a:r>
          </a:p>
          <a:p>
            <a:pPr marL="171450" indent="-171450">
              <a:buFontTx/>
              <a:buChar char="-"/>
            </a:pPr>
            <a:r>
              <a:rPr lang="en-GB" sz="1000" dirty="0"/>
              <a:t>describe and understand key aspects of: physical geography, including: climate zones, biomes and vegetation belts, rivers, mountains, volcanoes and earthquakes, and the water cycle.</a:t>
            </a:r>
          </a:p>
          <a:p>
            <a:pPr marL="171450" indent="-171450">
              <a:buFontTx/>
              <a:buChar char="-"/>
            </a:pPr>
            <a:r>
              <a:rPr lang="en-GB" sz="1000" dirty="0"/>
              <a:t> human geography, including: types of settlement and land use, economic activity including trade links, and the distribution of natural resources including energy, food, minerals and water</a:t>
            </a:r>
          </a:p>
          <a:p>
            <a:r>
              <a:rPr lang="en-GB" sz="1000" dirty="0"/>
              <a:t>Geographical skills and fieldwork </a:t>
            </a:r>
          </a:p>
          <a:p>
            <a:r>
              <a:rPr lang="en-GB" sz="1000" dirty="0"/>
              <a:t>- use maps, atlases, globes and digital/computer mapping to locate countries and describe features studied</a:t>
            </a:r>
            <a:endParaRPr lang="en-GB" sz="1000" b="1" u="sng" dirty="0"/>
          </a:p>
        </p:txBody>
      </p:sp>
    </p:spTree>
    <p:extLst>
      <p:ext uri="{BB962C8B-B14F-4D97-AF65-F5344CB8AC3E}">
        <p14:creationId xmlns:p14="http://schemas.microsoft.com/office/powerpoint/2010/main" val="1526830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a5d736e-0270-4f44-aaca-816b4b8e35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A01B8996C6B740BC834895028F4A80" ma:contentTypeVersion="8" ma:contentTypeDescription="Create a new document." ma:contentTypeScope="" ma:versionID="c120ee0ec235e50483df65354eb9421e">
  <xsd:schema xmlns:xsd="http://www.w3.org/2001/XMLSchema" xmlns:xs="http://www.w3.org/2001/XMLSchema" xmlns:p="http://schemas.microsoft.com/office/2006/metadata/properties" xmlns:ns3="ca5d736e-0270-4f44-aaca-816b4b8e3520" xmlns:ns4="ddf37d46-5cb0-4264-a995-5e18c8c8997c" targetNamespace="http://schemas.microsoft.com/office/2006/metadata/properties" ma:root="true" ma:fieldsID="ce700d3c5ece0851df03c7a9d3f2cf0c" ns3:_="" ns4:_="">
    <xsd:import namespace="ca5d736e-0270-4f44-aaca-816b4b8e3520"/>
    <xsd:import namespace="ddf37d46-5cb0-4264-a995-5e18c8c8997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earchPropertie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5d736e-0270-4f44-aaca-816b4b8e35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f37d46-5cb0-4264-a995-5e18c8c8997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1578E4-993B-496E-85C9-42C76E14A5DB}">
  <ds:schemaRefs>
    <ds:schemaRef ds:uri="http://schemas.openxmlformats.org/package/2006/metadata/core-properties"/>
    <ds:schemaRef ds:uri="ddf37d46-5cb0-4264-a995-5e18c8c8997c"/>
    <ds:schemaRef ds:uri="ca5d736e-0270-4f44-aaca-816b4b8e3520"/>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7573022E-37F4-4B77-BC6D-069C3385B2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5d736e-0270-4f44-aaca-816b4b8e3520"/>
    <ds:schemaRef ds:uri="ddf37d46-5cb0-4264-a995-5e18c8c899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C868E4-8292-479D-9DBB-138DB24E75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8403</TotalTime>
  <Words>881</Words>
  <Application>Microsoft Office PowerPoint</Application>
  <PresentationFormat>Widescreen</PresentationFormat>
  <Paragraphs>72</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Abadi</vt:lpstr>
      <vt:lpstr>Aptos</vt:lpstr>
      <vt:lpstr>Aptos Display</vt:lpstr>
      <vt:lpstr>Arial</vt:lpstr>
      <vt:lpstr>Bradley Hand ITC</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Rebecca Wallbridge</dc:creator>
  <cp:lastModifiedBy>Rebecca Wallbridge</cp:lastModifiedBy>
  <cp:revision>8</cp:revision>
  <dcterms:created xsi:type="dcterms:W3CDTF">2024-12-19T14:09:47Z</dcterms:created>
  <dcterms:modified xsi:type="dcterms:W3CDTF">2026-02-23T10:41:09Z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0x01010053A01B8996C6B740BC834895028F4A80</vt:lpwstr>
  </property>
</Properties>
</file>