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0" r:id="rId3"/>
    <p:sldId id="259" r:id="rId4"/>
    <p:sldId id="257" r:id="rId5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6356"/>
  </p:normalViewPr>
  <p:slideViewPr>
    <p:cSldViewPr snapToGrid="0">
      <p:cViewPr varScale="1">
        <p:scale>
          <a:sx n="90" d="100"/>
          <a:sy n="90" d="100"/>
        </p:scale>
        <p:origin x="328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C88E9-2FBE-FA44-932C-9ECF7ABC3180}" type="datetimeFigureOut">
              <a:rPr lang="en-US" smtClean="0"/>
              <a:t>11/6/25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803775"/>
            <a:ext cx="5438775" cy="3930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40670-F278-3647-ACE1-435A67433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5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40670-F278-3647-ACE1-435A67433C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35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40670-F278-3647-ACE1-435A67433C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88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3B0627-7F25-9748-BDE2-9C3362B31C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48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jpeg"/><Relationship Id="rId3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hyperlink" Target="https://www.google.com/imgres?imgurl=http://the8percent.com/wp-content/uploads/2016/05/Florence-Nightingale.jpg&amp;imgrefurl=http://the8percent.com/florence-nightingale-ministering-angel/&amp;docid=7pL1efqX4IcA-M&amp;tbnid=qO29jcbmjvZccM:&amp;vet=10ahUKEwjNgcaGqvTmAhXTnVwKHWVqCpgQMwhvKAcwBw..i&amp;w=1038&amp;h=539&amp;bih=655&amp;biw=1366&amp;q=Florence%20Nightingale&amp;ved=0ahUKEwjNgcaGqvTmAhXTnVwKHWVqCpgQMwhvKAcwBw&amp;iact=mrc&amp;uact=8" TargetMode="External"/><Relationship Id="rId10" Type="http://schemas.openxmlformats.org/officeDocument/2006/relationships/image" Target="../media/image5.jpeg"/><Relationship Id="rId4" Type="http://schemas.openxmlformats.org/officeDocument/2006/relationships/hyperlink" Target="https://www.google.com/imgres?imgurl=https://i.guim.co.uk/img/media/3793fa703d30c8f565b0306ca4556903d5249146/0_0_3548_2997/master/3548.jpg?width%3D300%26quality%3D85%26auto%3Dformat%26fit%3Dmax%26s%3Dfe97a665db20e5fc5bf1bf694e7075c2&amp;imgrefurl=https://www.theguardian.com/books/gallery/2016/sep/08/the-creation-of-zog-by-axel-scheffler-in-pictures&amp;docid=NiAqvHry6Y-O4M&amp;tbnid=TpfwkOt04-23nM:&amp;vet=10ahUKEwjuiO79qPTmAhWLT8AKHfb1CqQQMwh1KBIwEg..i&amp;w=300&amp;h=253&amp;bih=655&amp;biw=1366&amp;q=Zog&amp;ved=0ahUKEwjuiO79qPTmAhWLT8AKHfb1CqQQMwh1KBIwEg&amp;iact=mrc&amp;uact=8" TargetMode="External"/><Relationship Id="rId9" Type="http://schemas.openxmlformats.org/officeDocument/2006/relationships/image" Target="../media/image4.jpe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pn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11" Type="http://schemas.openxmlformats.org/officeDocument/2006/relationships/image" Target="../media/image9.png"/><Relationship Id="rId5" Type="http://schemas.openxmlformats.org/officeDocument/2006/relationships/image" Target="../media/image5.jpeg"/><Relationship Id="rId10" Type="http://schemas.openxmlformats.org/officeDocument/2006/relationships/image" Target="../media/image8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3" descr="Image result for Zo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5" descr="Image result for Zo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44475" y="232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7" descr="Image result for Florence Nightingale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396875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649E2-C531-2D52-F964-C6191FB64497}"/>
              </a:ext>
            </a:extLst>
          </p:cNvPr>
          <p:cNvSpPr txBox="1"/>
          <p:nvPr/>
        </p:nvSpPr>
        <p:spPr>
          <a:xfrm>
            <a:off x="3331821" y="141783"/>
            <a:ext cx="610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Chalkboard SE" panose="03050602040202020205" pitchFamily="66" charset="77"/>
              </a:rPr>
              <a:t>How do things change?</a:t>
            </a:r>
          </a:p>
          <a:p>
            <a:pPr algn="ctr"/>
            <a:r>
              <a:rPr lang="en-GB" dirty="0">
                <a:latin typeface="Chalkboard SE" panose="03050602040202020205" pitchFamily="66" charset="77"/>
              </a:rPr>
              <a:t>Y1 Autumn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2E438-6EDC-2FBE-C71F-2B17BFB7EE35}"/>
              </a:ext>
            </a:extLst>
          </p:cNvPr>
          <p:cNvSpPr txBox="1"/>
          <p:nvPr/>
        </p:nvSpPr>
        <p:spPr>
          <a:xfrm>
            <a:off x="3129176" y="3837168"/>
            <a:ext cx="32524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effectLst/>
                <a:latin typeface="Calibri" panose="020F0502020204030204" pitchFamily="34" charset="0"/>
              </a:rPr>
              <a:t>Science –</a:t>
            </a:r>
          </a:p>
          <a:p>
            <a:r>
              <a:rPr lang="en-GB" sz="12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Understand that living things live in habitats to which they are suited. </a:t>
            </a:r>
          </a:p>
          <a:p>
            <a:r>
              <a:rPr lang="en-GB" sz="12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Know that habitats provide basic needs for plants and animals. </a:t>
            </a:r>
          </a:p>
          <a:p>
            <a:r>
              <a:rPr lang="en-GB" sz="12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Body parts and Senses 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B2525B-EF32-04A3-C297-475BCABA5E18}"/>
              </a:ext>
            </a:extLst>
          </p:cNvPr>
          <p:cNvSpPr txBox="1"/>
          <p:nvPr/>
        </p:nvSpPr>
        <p:spPr>
          <a:xfrm>
            <a:off x="9538277" y="93995"/>
            <a:ext cx="244029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Art - collages</a:t>
            </a: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Arrange and glue materials to different backgrounds. Fold, tear, crumple and overlap papers, create and arrange shapes.</a:t>
            </a:r>
            <a:b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</a:br>
            <a:r>
              <a:rPr lang="en-GB" sz="1400" b="1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D.T -</a:t>
            </a:r>
          </a:p>
          <a:p>
            <a:pPr algn="r"/>
            <a:r>
              <a:rPr lang="en-GB" sz="1400" dirty="0"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a </a:t>
            </a:r>
            <a: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travel pouch for Sunny</a:t>
            </a:r>
            <a:r>
              <a:rPr lang="en-GB" sz="1400" dirty="0">
                <a:effectLst/>
              </a:rPr>
              <a:t>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BB85D7-D83F-3BEF-A00A-974CDEE385F7}"/>
              </a:ext>
            </a:extLst>
          </p:cNvPr>
          <p:cNvSpPr txBox="1"/>
          <p:nvPr/>
        </p:nvSpPr>
        <p:spPr>
          <a:xfrm>
            <a:off x="10499498" y="2118438"/>
            <a:ext cx="165458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Computing - </a:t>
            </a:r>
            <a:r>
              <a:rPr lang="en-GB" sz="1400" b="1" dirty="0">
                <a:latin typeface="Calibri" panose="020F0502020204030204" pitchFamily="34" charset="0"/>
              </a:rPr>
              <a:t>Getting started 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learning how to log on to a laptop and use technology for a variety of purposes – including making art.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How to keep safe online.</a:t>
            </a:r>
            <a:r>
              <a:rPr lang="en-GB" sz="1400" dirty="0">
                <a:effectLst/>
                <a:latin typeface="Calibri" panose="020F0502020204030204" pitchFamily="34" charset="0"/>
              </a:rPr>
              <a:t> </a:t>
            </a:r>
            <a:endParaRPr lang="en-GB" sz="1400" dirty="0">
              <a:effectLst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E01CEC-345B-D9A9-CA2A-BBC14ED3FA29}"/>
              </a:ext>
            </a:extLst>
          </p:cNvPr>
          <p:cNvSpPr txBox="1"/>
          <p:nvPr/>
        </p:nvSpPr>
        <p:spPr>
          <a:xfrm>
            <a:off x="3578665" y="5207450"/>
            <a:ext cx="2674936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Geography –</a:t>
            </a:r>
            <a:r>
              <a:rPr lang="en-GB" sz="1200" b="1" dirty="0">
                <a:effectLst/>
                <a:latin typeface="Calibri" panose="020F0502020204030204" pitchFamily="34" charset="0"/>
              </a:rPr>
              <a:t> </a:t>
            </a:r>
          </a:p>
          <a:p>
            <a:pPr algn="r"/>
            <a:r>
              <a:rPr lang="en-GB" sz="1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Name physical features + human features </a:t>
            </a:r>
          </a:p>
          <a:p>
            <a:pPr algn="r"/>
            <a:r>
              <a:rPr lang="en-GB" sz="1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Simple maps of Haresfield</a:t>
            </a:r>
            <a:br>
              <a:rPr lang="en-GB" sz="1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</a:br>
            <a:r>
              <a:rPr lang="en-GB" sz="1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Explore contrasting locations</a:t>
            </a:r>
          </a:p>
          <a:p>
            <a:pPr algn="r"/>
            <a:r>
              <a:rPr lang="en-GB" sz="1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Seasonal Weather</a:t>
            </a:r>
          </a:p>
          <a:p>
            <a:pPr algn="r"/>
            <a:r>
              <a:rPr lang="en-GB" sz="1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Using w</a:t>
            </a:r>
            <a:r>
              <a:rPr lang="en-GB" sz="1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orld maps 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71DC62-AB8D-DBFF-DEF4-A21573AA95BF}"/>
              </a:ext>
            </a:extLst>
          </p:cNvPr>
          <p:cNvSpPr txBox="1"/>
          <p:nvPr/>
        </p:nvSpPr>
        <p:spPr>
          <a:xfrm>
            <a:off x="0" y="4670059"/>
            <a:ext cx="3726899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Maths</a:t>
            </a:r>
          </a:p>
          <a:p>
            <a:r>
              <a:rPr lang="en-GB" sz="1200" dirty="0">
                <a:latin typeface="Calibri" panose="020F0502020204030204" pitchFamily="34" charset="0"/>
              </a:rPr>
              <a:t>Finding a part</a:t>
            </a:r>
          </a:p>
          <a:p>
            <a:r>
              <a:rPr lang="en-GB" sz="1200" dirty="0">
                <a:latin typeface="Calibri" panose="020F0502020204030204" pitchFamily="34" charset="0"/>
              </a:rPr>
              <a:t>Add or subtract 1 or 2</a:t>
            </a:r>
          </a:p>
          <a:p>
            <a:r>
              <a:rPr lang="en-GB" sz="1200" dirty="0">
                <a:effectLst/>
                <a:latin typeface="Calibri" panose="020F0502020204030204" pitchFamily="34" charset="0"/>
              </a:rPr>
              <a:t>Subtraction</a:t>
            </a:r>
          </a:p>
          <a:p>
            <a:r>
              <a:rPr lang="en-GB" sz="1200" dirty="0">
                <a:latin typeface="Calibri" panose="020F0502020204030204" pitchFamily="34" charset="0"/>
              </a:rPr>
              <a:t>Fact families</a:t>
            </a:r>
          </a:p>
          <a:p>
            <a:r>
              <a:rPr lang="en-GB" sz="1200" dirty="0">
                <a:effectLst/>
                <a:latin typeface="Calibri" panose="020F0502020204030204" pitchFamily="34" charset="0"/>
              </a:rPr>
              <a:t>Number lines</a:t>
            </a:r>
          </a:p>
          <a:p>
            <a:r>
              <a:rPr lang="en-GB" sz="1200" dirty="0">
                <a:latin typeface="Calibri" panose="020F0502020204030204" pitchFamily="34" charset="0"/>
              </a:rPr>
              <a:t>Count from 20-50</a:t>
            </a:r>
          </a:p>
          <a:p>
            <a:r>
              <a:rPr lang="en-GB" sz="1200" dirty="0">
                <a:effectLst/>
                <a:latin typeface="Calibri" panose="020F0502020204030204" pitchFamily="34" charset="0"/>
              </a:rPr>
              <a:t>Counting in 10’s</a:t>
            </a:r>
          </a:p>
          <a:p>
            <a:r>
              <a:rPr lang="en-GB" sz="1200" dirty="0">
                <a:latin typeface="Calibri" panose="020F0502020204030204" pitchFamily="34" charset="0"/>
              </a:rPr>
              <a:t>Groups of tens and 1’s</a:t>
            </a:r>
          </a:p>
          <a:p>
            <a:r>
              <a:rPr lang="en-GB" sz="1200" dirty="0">
                <a:effectLst/>
                <a:latin typeface="Calibri" panose="020F0502020204030204" pitchFamily="34" charset="0"/>
              </a:rPr>
              <a:t>Partitioning </a:t>
            </a:r>
            <a:br>
              <a:rPr lang="en-GB" sz="1200" dirty="0">
                <a:effectLst/>
                <a:latin typeface="Calibri" panose="020F0502020204030204" pitchFamily="34" charset="0"/>
              </a:rPr>
            </a:br>
            <a:r>
              <a:rPr lang="en-GB" sz="1200" dirty="0">
                <a:effectLst/>
                <a:latin typeface="Calibri" panose="020F0502020204030204" pitchFamily="34" charset="0"/>
              </a:rPr>
              <a:t>1 more, 1 less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A8776E-44AB-EB62-9689-1DE701CCBCF8}"/>
              </a:ext>
            </a:extLst>
          </p:cNvPr>
          <p:cNvSpPr txBox="1"/>
          <p:nvPr/>
        </p:nvSpPr>
        <p:spPr>
          <a:xfrm>
            <a:off x="6581742" y="4323469"/>
            <a:ext cx="17983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effectLst/>
                <a:latin typeface="Calibri" panose="020F0502020204030204" pitchFamily="34" charset="0"/>
              </a:rPr>
              <a:t>PE </a:t>
            </a:r>
            <a:r>
              <a:rPr lang="en-GB" sz="1200" b="1" dirty="0"/>
              <a:t>- </a:t>
            </a:r>
            <a:r>
              <a:rPr lang="en-GB" sz="1200" b="1" dirty="0">
                <a:effectLst/>
                <a:latin typeface="Calibri" panose="020F0502020204030204" pitchFamily="34" charset="0"/>
              </a:rPr>
              <a:t>Atlas Sports</a:t>
            </a:r>
          </a:p>
          <a:p>
            <a:r>
              <a:rPr lang="en-GB" sz="1200" b="1" dirty="0"/>
              <a:t>Principles of Play</a:t>
            </a:r>
          </a:p>
          <a:p>
            <a:r>
              <a:rPr lang="en-GB" sz="1200" dirty="0"/>
              <a:t>Throw using 4 key points</a:t>
            </a:r>
          </a:p>
          <a:p>
            <a:r>
              <a:rPr lang="en-GB" sz="1200" dirty="0"/>
              <a:t>Catch when under pressure</a:t>
            </a:r>
          </a:p>
          <a:p>
            <a:r>
              <a:rPr lang="en-GB" sz="1200" dirty="0"/>
              <a:t>Use tactics in a game</a:t>
            </a:r>
          </a:p>
          <a:p>
            <a:r>
              <a:rPr lang="en-GB" sz="1200" dirty="0"/>
              <a:t>Play competitive games as part of a team.</a:t>
            </a:r>
          </a:p>
          <a:p>
            <a:r>
              <a:rPr lang="en-GB" sz="1200" b="1" dirty="0">
                <a:latin typeface="Calibri" panose="020F0502020204030204" pitchFamily="34" charset="0"/>
              </a:rPr>
              <a:t>Forest school</a:t>
            </a:r>
            <a:endParaRPr lang="en-GB" sz="1200" dirty="0">
              <a:effectLst/>
              <a:latin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</a:rPr>
              <a:t>FMS development activities – cutting, tweezers etc.</a:t>
            </a:r>
            <a:r>
              <a:rPr lang="en-GB" sz="1200" dirty="0">
                <a:effectLst/>
                <a:latin typeface="Calibri" panose="020F0502020204030204" pitchFamily="34" charset="0"/>
              </a:rPr>
              <a:t> </a:t>
            </a:r>
            <a:endParaRPr lang="en-GB" sz="1200" dirty="0">
              <a:effectLst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DECC66-335B-900E-CBE7-8BD36AFAE31B}"/>
              </a:ext>
            </a:extLst>
          </p:cNvPr>
          <p:cNvSpPr txBox="1"/>
          <p:nvPr/>
        </p:nvSpPr>
        <p:spPr>
          <a:xfrm>
            <a:off x="8288029" y="4705763"/>
            <a:ext cx="1875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/>
              <a:t>Music – </a:t>
            </a:r>
          </a:p>
          <a:p>
            <a:pPr algn="r"/>
            <a:r>
              <a:rPr lang="en-US" sz="1200" dirty="0"/>
              <a:t>Nativity!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085DC6-5962-C0FF-BA75-8456DD9E2438}"/>
              </a:ext>
            </a:extLst>
          </p:cNvPr>
          <p:cNvSpPr txBox="1"/>
          <p:nvPr/>
        </p:nvSpPr>
        <p:spPr>
          <a:xfrm>
            <a:off x="3322756" y="2787144"/>
            <a:ext cx="611155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FF0000"/>
                </a:solidFill>
                <a:effectLst/>
                <a:latin typeface="Bradley Hand ITC" panose="03070402050302030203" pitchFamily="66" charset="77"/>
              </a:rPr>
              <a:t>Trusting in God together, we live, learn and grow. </a:t>
            </a:r>
            <a:endParaRPr lang="en-GB" dirty="0">
              <a:effectLst/>
              <a:latin typeface="Bradley Hand ITC" panose="03070402050302030203" pitchFamily="66" charset="77"/>
            </a:endParaRPr>
          </a:p>
          <a:p>
            <a:pPr algn="ctr"/>
            <a:r>
              <a:rPr lang="en-GB" sz="2000" dirty="0">
                <a:effectLst/>
                <a:latin typeface="ComicSansMS" panose="030F0702030302020204" pitchFamily="66" charset="0"/>
              </a:rPr>
              <a:t>Meerkat Mail</a:t>
            </a:r>
            <a:endParaRPr lang="en-GB" dirty="0">
              <a:effectLst/>
            </a:endParaRPr>
          </a:p>
          <a:p>
            <a:pPr algn="ctr"/>
            <a:r>
              <a:rPr lang="en-GB" sz="2400" dirty="0">
                <a:effectLst/>
                <a:latin typeface="Gigi" pitchFamily="82" charset="77"/>
              </a:rPr>
              <a:t>Our value is </a:t>
            </a:r>
            <a:r>
              <a:rPr lang="en-GB" sz="2400" dirty="0">
                <a:latin typeface="Gigi" pitchFamily="82" charset="77"/>
              </a:rPr>
              <a:t>“trust</a:t>
            </a:r>
            <a:r>
              <a:rPr lang="en-GB" sz="2400" dirty="0">
                <a:effectLst/>
                <a:latin typeface="Gigi" pitchFamily="82" charset="77"/>
              </a:rPr>
              <a:t>” </a:t>
            </a:r>
            <a:endParaRPr lang="en-GB" dirty="0">
              <a:effectLst/>
            </a:endParaRPr>
          </a:p>
        </p:txBody>
      </p:sp>
      <p:pic>
        <p:nvPicPr>
          <p:cNvPr id="1027" name="Picture 3" descr="page1image1069107312">
            <a:extLst>
              <a:ext uri="{FF2B5EF4-FFF2-40B4-BE49-F238E27FC236}">
                <a16:creationId xmlns:a16="http://schemas.microsoft.com/office/drawing/2014/main" id="{E6A775FC-7E90-C64D-9F56-A72B60E73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40" y="5594522"/>
            <a:ext cx="5842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1087E58-3047-A57B-6BEA-C3052F22EB58}"/>
              </a:ext>
            </a:extLst>
          </p:cNvPr>
          <p:cNvSpPr txBox="1"/>
          <p:nvPr/>
        </p:nvSpPr>
        <p:spPr>
          <a:xfrm>
            <a:off x="-13808" y="3132295"/>
            <a:ext cx="24198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Reading</a:t>
            </a:r>
            <a:br>
              <a:rPr lang="en-GB" sz="1400" dirty="0"/>
            </a:br>
            <a:r>
              <a:rPr lang="en-GB" sz="1400" dirty="0"/>
              <a:t>Meerkat mail</a:t>
            </a:r>
          </a:p>
          <a:p>
            <a:r>
              <a:rPr lang="en-GB" sz="1400" dirty="0"/>
              <a:t>Phase 3, 4 and 5 sounds and words</a:t>
            </a:r>
            <a:br>
              <a:rPr lang="en-GB" sz="1400" dirty="0"/>
            </a:br>
            <a:r>
              <a:rPr lang="en-GB" sz="1400" dirty="0"/>
              <a:t>Guided Reading groups</a:t>
            </a:r>
            <a:br>
              <a:rPr lang="en-GB" sz="1400" dirty="0"/>
            </a:br>
            <a:r>
              <a:rPr lang="en-GB" sz="1400" dirty="0"/>
              <a:t>Individual reading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43949-AC06-06E7-AD41-3B7A15EA7F11}"/>
              </a:ext>
            </a:extLst>
          </p:cNvPr>
          <p:cNvSpPr txBox="1"/>
          <p:nvPr/>
        </p:nvSpPr>
        <p:spPr>
          <a:xfrm>
            <a:off x="8482156" y="3386592"/>
            <a:ext cx="16545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effectLst/>
              </a:rPr>
              <a:t>RE – </a:t>
            </a:r>
            <a:r>
              <a:rPr lang="en-GB" sz="1200" b="1" dirty="0">
                <a:latin typeface="Corbel" panose="020B0503020204020204" pitchFamily="34" charset="0"/>
              </a:rPr>
              <a:t>incarnation</a:t>
            </a:r>
          </a:p>
          <a:p>
            <a:r>
              <a:rPr lang="en-GB" sz="12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Why is Christmas special for Christians?</a:t>
            </a:r>
            <a:br>
              <a:rPr lang="en-GB" sz="12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</a:br>
            <a:r>
              <a:rPr lang="en-GB" sz="12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Why does Christmas matter to Christians?</a:t>
            </a:r>
            <a:endParaRPr lang="en-GB" sz="1200" b="1" dirty="0">
              <a:latin typeface="Corbel" panose="020B0503020204020204" pitchFamily="34" charset="0"/>
            </a:endParaRPr>
          </a:p>
        </p:txBody>
      </p:sp>
      <p:pic>
        <p:nvPicPr>
          <p:cNvPr id="2052" name="Picture 4" descr="Harold the Giraffe – Keeping in Touch – Park Gate Primary School">
            <a:extLst>
              <a:ext uri="{FF2B5EF4-FFF2-40B4-BE49-F238E27FC236}">
                <a16:creationId xmlns:a16="http://schemas.microsoft.com/office/drawing/2014/main" id="{0AFC3D58-7427-7719-E777-A0E46216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317" y="5786007"/>
            <a:ext cx="967448" cy="83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34CDD9DC-4A1B-50F4-0D9C-D2C2C799C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604" y="1915121"/>
            <a:ext cx="1007404" cy="68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ypes Of Painting Art: Styles, Mediums &amp; Subjects | PICTOCLUB">
            <a:extLst>
              <a:ext uri="{FF2B5EF4-FFF2-40B4-BE49-F238E27FC236}">
                <a16:creationId xmlns:a16="http://schemas.microsoft.com/office/drawing/2014/main" id="{09C8F7F5-6664-4FBD-C0B9-B63911A66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419" y="402268"/>
            <a:ext cx="1148207" cy="76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123maths">
            <a:extLst>
              <a:ext uri="{FF2B5EF4-FFF2-40B4-BE49-F238E27FC236}">
                <a16:creationId xmlns:a16="http://schemas.microsoft.com/office/drawing/2014/main" id="{6F579C8E-83D6-0B49-0F38-66F6D316A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449" y="4705763"/>
            <a:ext cx="902555" cy="41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artoon Pencil Writing Stock Vector | Adobe Stock">
            <a:extLst>
              <a:ext uri="{FF2B5EF4-FFF2-40B4-BE49-F238E27FC236}">
                <a16:creationId xmlns:a16="http://schemas.microsoft.com/office/drawing/2014/main" id="{FEDCF907-C64C-CDFB-1C1E-B0BCE3CEF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56996" y="81911"/>
            <a:ext cx="874162" cy="87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etters and Sounds | A complete Phonics resource to support children">
            <a:extLst>
              <a:ext uri="{FF2B5EF4-FFF2-40B4-BE49-F238E27FC236}">
                <a16:creationId xmlns:a16="http://schemas.microsoft.com/office/drawing/2014/main" id="{FA30FA0D-8BDF-F6E2-4EFF-18065083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142" y="3090556"/>
            <a:ext cx="553076" cy="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384A07-63B9-0E2E-1A18-CC588AB7D999}"/>
              </a:ext>
            </a:extLst>
          </p:cNvPr>
          <p:cNvSpPr txBox="1"/>
          <p:nvPr/>
        </p:nvSpPr>
        <p:spPr>
          <a:xfrm>
            <a:off x="10355714" y="4310468"/>
            <a:ext cx="1798367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PSHE – SCARF</a:t>
            </a:r>
          </a:p>
          <a:p>
            <a:pPr algn="r"/>
            <a:r>
              <a:rPr lang="en-GB" sz="1400" b="1" dirty="0">
                <a:effectLst/>
              </a:rPr>
              <a:t>Valuing difference</a:t>
            </a:r>
          </a:p>
          <a:p>
            <a:pPr algn="r"/>
            <a:r>
              <a:rPr lang="en-GB" sz="1400" dirty="0"/>
              <a:t>Same or different</a:t>
            </a:r>
          </a:p>
          <a:p>
            <a:pPr algn="r"/>
            <a:r>
              <a:rPr lang="en-GB" sz="1400" dirty="0">
                <a:effectLst/>
              </a:rPr>
              <a:t>Unkind, tease or bully?</a:t>
            </a:r>
          </a:p>
          <a:p>
            <a:pPr algn="r"/>
            <a:r>
              <a:rPr lang="en-GB" sz="1400" dirty="0"/>
              <a:t>Harolds school rules</a:t>
            </a:r>
          </a:p>
          <a:p>
            <a:pPr algn="r"/>
            <a:r>
              <a:rPr lang="en-GB" sz="1400" dirty="0">
                <a:effectLst/>
              </a:rPr>
              <a:t>“it’s not fair”</a:t>
            </a:r>
          </a:p>
          <a:p>
            <a:pPr algn="r"/>
            <a:r>
              <a:rPr lang="en-GB" sz="1400" dirty="0"/>
              <a:t>Who are our special people?</a:t>
            </a:r>
          </a:p>
          <a:p>
            <a:pPr algn="r"/>
            <a:r>
              <a:rPr lang="en-GB" sz="1400" dirty="0">
                <a:effectLst/>
              </a:rPr>
              <a:t>Special people balloons</a:t>
            </a:r>
          </a:p>
        </p:txBody>
      </p:sp>
      <p:pic>
        <p:nvPicPr>
          <p:cNvPr id="1026" name="Picture 2" descr="Meerkat Mail : Gravett, Emily, Gravett, Emily: Amazon.co.uk: Books">
            <a:extLst>
              <a:ext uri="{FF2B5EF4-FFF2-40B4-BE49-F238E27FC236}">
                <a16:creationId xmlns:a16="http://schemas.microsoft.com/office/drawing/2014/main" id="{F879CCF0-7B20-44CA-E8BD-3F83DC39F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795" y="888111"/>
            <a:ext cx="2617833" cy="176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B8330D-7D74-D0F0-935A-AFB3B3D06CFD}"/>
              </a:ext>
            </a:extLst>
          </p:cNvPr>
          <p:cNvSpPr txBox="1"/>
          <p:nvPr/>
        </p:nvSpPr>
        <p:spPr>
          <a:xfrm>
            <a:off x="-50802" y="76478"/>
            <a:ext cx="363364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English Non-fiction</a:t>
            </a:r>
            <a:br>
              <a:rPr lang="en-GB" sz="1400" b="1" dirty="0"/>
            </a:br>
            <a:r>
              <a:rPr lang="en-GB" sz="1400" dirty="0"/>
              <a:t>Writing</a:t>
            </a:r>
            <a:r>
              <a:rPr lang="en-GB" sz="1400" b="1" dirty="0"/>
              <a:t> </a:t>
            </a:r>
            <a:r>
              <a:rPr lang="en-GB" sz="1400" dirty="0"/>
              <a:t>labels, captions, lists, simple sentences and descriptions.</a:t>
            </a:r>
            <a:br>
              <a:rPr lang="en-GB" sz="1400" dirty="0"/>
            </a:br>
            <a:r>
              <a:rPr lang="en-GB" sz="1400" b="1" dirty="0"/>
              <a:t>Fiction – Curious Quest</a:t>
            </a:r>
            <a:br>
              <a:rPr lang="en-GB" sz="1400" b="1" dirty="0"/>
            </a:br>
            <a:r>
              <a:rPr lang="en-GB" sz="1400" dirty="0"/>
              <a:t>Various texts, tales and retro cartoons</a:t>
            </a:r>
          </a:p>
          <a:p>
            <a:r>
              <a:rPr lang="en-GB" sz="1400" dirty="0"/>
              <a:t>Re-telling story</a:t>
            </a:r>
            <a:br>
              <a:rPr lang="en-GB" sz="1400" dirty="0"/>
            </a:br>
            <a:r>
              <a:rPr lang="en-GB" sz="1400" dirty="0"/>
              <a:t>Story innovations</a:t>
            </a:r>
          </a:p>
          <a:p>
            <a:r>
              <a:rPr lang="en-GB" sz="1400" dirty="0"/>
              <a:t>Character and setting descriptions</a:t>
            </a:r>
            <a:br>
              <a:rPr lang="en-GB" sz="1400" dirty="0"/>
            </a:br>
            <a:r>
              <a:rPr lang="en-GB" sz="1400" b="1" dirty="0"/>
              <a:t>Phonics</a:t>
            </a:r>
            <a:r>
              <a:rPr lang="en-GB" sz="1400" dirty="0"/>
              <a:t> </a:t>
            </a:r>
          </a:p>
          <a:p>
            <a:r>
              <a:rPr lang="en-GB" sz="1400" dirty="0"/>
              <a:t>Revise Phase 3 and phase 4 cluster sounds</a:t>
            </a:r>
          </a:p>
          <a:p>
            <a:r>
              <a:rPr lang="en-GB" sz="1400" dirty="0"/>
              <a:t>Learn and review new phase 5 sounds</a:t>
            </a:r>
            <a:br>
              <a:rPr lang="en-GB" sz="1400" dirty="0"/>
            </a:br>
            <a:r>
              <a:rPr lang="en-GB" sz="1400" b="1" dirty="0"/>
              <a:t>Writing</a:t>
            </a:r>
          </a:p>
          <a:p>
            <a:r>
              <a:rPr lang="en-GB" sz="1400" dirty="0"/>
              <a:t>Using adjectives, conjunctions, verbs, adverbs and appropriate punctuation.</a:t>
            </a:r>
          </a:p>
          <a:p>
            <a:endParaRPr lang="en-GB" sz="1400" dirty="0">
              <a:effectLst/>
            </a:endParaRPr>
          </a:p>
        </p:txBody>
      </p:sp>
      <p:pic>
        <p:nvPicPr>
          <p:cNvPr id="10" name="Picture 2" descr="THE CURIOUS QUESTS YR ONE 30.10.25 3.45PM">
            <a:extLst>
              <a:ext uri="{FF2B5EF4-FFF2-40B4-BE49-F238E27FC236}">
                <a16:creationId xmlns:a16="http://schemas.microsoft.com/office/drawing/2014/main" id="{0845D28B-CF33-349F-32E6-D450F48E0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497" y="1274651"/>
            <a:ext cx="855507" cy="85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D689A-19B9-5968-332C-4C9AF8BA5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A3DD9-BE92-7922-F08F-7EFE51E5C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71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55E00F1-ECB6-9361-B2DB-E27FF3E50259}"/>
              </a:ext>
            </a:extLst>
          </p:cNvPr>
          <p:cNvSpPr txBox="1"/>
          <p:nvPr/>
        </p:nvSpPr>
        <p:spPr>
          <a:xfrm>
            <a:off x="3343448" y="171574"/>
            <a:ext cx="50520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Chalkboard SE" panose="03050602040202020205" pitchFamily="66" charset="77"/>
              </a:rPr>
              <a:t>How do things change?</a:t>
            </a:r>
          </a:p>
          <a:p>
            <a:pPr algn="ctr"/>
            <a:r>
              <a:rPr lang="en-GB" dirty="0">
                <a:latin typeface="Chalkboard SE" panose="03050602040202020205" pitchFamily="66" charset="77"/>
              </a:rPr>
              <a:t>EYFS Autumn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FD3A91-3D1F-22C9-5F5E-68E6FA08087A}"/>
              </a:ext>
            </a:extLst>
          </p:cNvPr>
          <p:cNvSpPr txBox="1"/>
          <p:nvPr/>
        </p:nvSpPr>
        <p:spPr>
          <a:xfrm>
            <a:off x="3509039" y="2945672"/>
            <a:ext cx="4720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FF0000"/>
                </a:solidFill>
                <a:effectLst/>
                <a:latin typeface="Bradley Hand ITC" panose="03070402050302030203" pitchFamily="66" charset="77"/>
              </a:rPr>
              <a:t>Trusting in God together, we live, learn and grow. </a:t>
            </a:r>
            <a:endParaRPr lang="en-GB" dirty="0">
              <a:effectLst/>
              <a:latin typeface="Bradley Hand ITC" panose="03070402050302030203" pitchFamily="66" charset="77"/>
            </a:endParaRPr>
          </a:p>
          <a:p>
            <a:pPr algn="ctr"/>
            <a:r>
              <a:rPr lang="en-GB" sz="2000" dirty="0">
                <a:effectLst/>
                <a:latin typeface="ComicSansMS" panose="030F0702030302020204" pitchFamily="66" charset="0"/>
              </a:rPr>
              <a:t>Meerkat Mail</a:t>
            </a:r>
            <a:endParaRPr lang="en-GB" sz="2000" dirty="0">
              <a:effectLst/>
            </a:endParaRPr>
          </a:p>
          <a:p>
            <a:pPr algn="ctr"/>
            <a:r>
              <a:rPr lang="en-GB" sz="2400" dirty="0">
                <a:effectLst/>
                <a:latin typeface="Gigi" pitchFamily="82" charset="77"/>
              </a:rPr>
              <a:t>Our value is </a:t>
            </a:r>
            <a:r>
              <a:rPr lang="en-GB" sz="2400" dirty="0">
                <a:latin typeface="Gigi" pitchFamily="82" charset="77"/>
              </a:rPr>
              <a:t>“trust</a:t>
            </a:r>
            <a:r>
              <a:rPr lang="en-GB" sz="2400" dirty="0">
                <a:effectLst/>
                <a:latin typeface="Gigi" pitchFamily="82" charset="77"/>
              </a:rPr>
              <a:t>” </a:t>
            </a:r>
            <a:endParaRPr lang="en-GB" dirty="0"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75FEDF-A87B-626B-E50D-897B659A0892}"/>
              </a:ext>
            </a:extLst>
          </p:cNvPr>
          <p:cNvSpPr txBox="1"/>
          <p:nvPr/>
        </p:nvSpPr>
        <p:spPr>
          <a:xfrm>
            <a:off x="45068" y="5143085"/>
            <a:ext cx="413261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Expressive Arts and design </a:t>
            </a:r>
          </a:p>
          <a:p>
            <a:r>
              <a:rPr lang="en-GB" sz="1400" dirty="0"/>
              <a:t>Re-tell the story of Meerkat mail</a:t>
            </a:r>
          </a:p>
          <a:p>
            <a:r>
              <a:rPr lang="en-GB" sz="1400" dirty="0"/>
              <a:t>Paint and collage pictures</a:t>
            </a:r>
            <a:br>
              <a:rPr lang="en-GB" sz="1400" dirty="0"/>
            </a:br>
            <a:r>
              <a:rPr lang="en-GB" sz="1400" dirty="0"/>
              <a:t>Use small world and imaginative resources to role play </a:t>
            </a:r>
          </a:p>
          <a:p>
            <a:r>
              <a:rPr lang="en-GB" sz="1400" dirty="0"/>
              <a:t>Use construction materials for a variety of purposes</a:t>
            </a:r>
          </a:p>
          <a:p>
            <a:r>
              <a:rPr lang="en-US" sz="1400" b="1" dirty="0"/>
              <a:t>Music – </a:t>
            </a:r>
          </a:p>
          <a:p>
            <a:r>
              <a:rPr lang="en-US" sz="1400" dirty="0"/>
              <a:t>Nativity!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DF838D-0E75-588A-45B9-7CB072712656}"/>
              </a:ext>
            </a:extLst>
          </p:cNvPr>
          <p:cNvSpPr txBox="1"/>
          <p:nvPr/>
        </p:nvSpPr>
        <p:spPr>
          <a:xfrm>
            <a:off x="9299503" y="4975096"/>
            <a:ext cx="28741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Maths</a:t>
            </a:r>
          </a:p>
          <a:p>
            <a:pPr algn="r"/>
            <a:r>
              <a:rPr lang="en-GB" sz="1400" dirty="0"/>
              <a:t>Find 4 and 5</a:t>
            </a:r>
          </a:p>
          <a:p>
            <a:pPr algn="r"/>
            <a:r>
              <a:rPr lang="en-GB" sz="1400" dirty="0">
                <a:effectLst/>
              </a:rPr>
              <a:t>Subitising</a:t>
            </a:r>
          </a:p>
          <a:p>
            <a:pPr algn="r"/>
            <a:r>
              <a:rPr lang="en-GB" sz="1400" dirty="0"/>
              <a:t>Representing numbers</a:t>
            </a:r>
          </a:p>
          <a:p>
            <a:pPr algn="r"/>
            <a:r>
              <a:rPr lang="en-GB" sz="1400" dirty="0">
                <a:effectLst/>
              </a:rPr>
              <a:t> 1 more, 1 less</a:t>
            </a:r>
          </a:p>
          <a:p>
            <a:pPr algn="r"/>
            <a:r>
              <a:rPr lang="en-GB" sz="1400" dirty="0"/>
              <a:t>Composition of numbers 1-5</a:t>
            </a:r>
          </a:p>
          <a:p>
            <a:pPr algn="r"/>
            <a:r>
              <a:rPr lang="en-GB" sz="1400" dirty="0">
                <a:effectLst/>
              </a:rPr>
              <a:t>Shapes</a:t>
            </a:r>
            <a:r>
              <a:rPr lang="en-GB" sz="1400" dirty="0"/>
              <a:t> with 4 sides</a:t>
            </a:r>
          </a:p>
          <a:p>
            <a:pPr algn="r"/>
            <a:r>
              <a:rPr lang="en-GB" sz="1400" dirty="0">
                <a:effectLst/>
              </a:rPr>
              <a:t>Shapes in the environment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5242E9-9963-DA44-2E90-B9E157A46809}"/>
              </a:ext>
            </a:extLst>
          </p:cNvPr>
          <p:cNvSpPr txBox="1"/>
          <p:nvPr/>
        </p:nvSpPr>
        <p:spPr>
          <a:xfrm>
            <a:off x="9317802" y="1461443"/>
            <a:ext cx="2874198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Physical Development – </a:t>
            </a:r>
          </a:p>
          <a:p>
            <a:pPr algn="r"/>
            <a:r>
              <a:rPr lang="en-GB" sz="1400" b="1" dirty="0">
                <a:effectLst/>
              </a:rPr>
              <a:t>FMS development</a:t>
            </a:r>
          </a:p>
          <a:p>
            <a:pPr algn="r"/>
            <a:r>
              <a:rPr lang="en-GB" sz="1400" dirty="0">
                <a:effectLst/>
              </a:rPr>
              <a:t>Threading and sorting </a:t>
            </a:r>
          </a:p>
          <a:p>
            <a:pPr algn="r"/>
            <a:r>
              <a:rPr lang="en-GB" sz="1400" dirty="0">
                <a:effectLst/>
              </a:rPr>
              <a:t>Tracing and making patterns </a:t>
            </a:r>
          </a:p>
          <a:p>
            <a:pPr algn="r"/>
            <a:r>
              <a:rPr lang="en-GB" sz="1400" dirty="0">
                <a:effectLst/>
              </a:rPr>
              <a:t>Pencil control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Scissor control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Letter formation </a:t>
            </a:r>
          </a:p>
          <a:p>
            <a:pPr algn="r"/>
            <a:r>
              <a:rPr lang="en-GB" sz="1400" dirty="0">
                <a:effectLst/>
              </a:rPr>
              <a:t>Construction </a:t>
            </a:r>
          </a:p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PE </a:t>
            </a:r>
            <a:r>
              <a:rPr lang="en-GB" sz="1400" b="1" dirty="0"/>
              <a:t>- </a:t>
            </a:r>
            <a:r>
              <a:rPr lang="en-GB" sz="1400" b="1" dirty="0">
                <a:effectLst/>
                <a:latin typeface="Calibri" panose="020F0502020204030204" pitchFamily="34" charset="0"/>
              </a:rPr>
              <a:t>Atlas Sports</a:t>
            </a:r>
            <a:r>
              <a:rPr lang="en-GB" sz="1400" b="1" dirty="0">
                <a:latin typeface="Calibri" panose="020F0502020204030204" pitchFamily="34" charset="0"/>
              </a:rPr>
              <a:t> –</a:t>
            </a:r>
          </a:p>
          <a:p>
            <a:pPr algn="r"/>
            <a:r>
              <a:rPr lang="en-GB" sz="1400" b="1" dirty="0"/>
              <a:t>Principles of Play</a:t>
            </a:r>
          </a:p>
          <a:p>
            <a:pPr algn="r"/>
            <a:r>
              <a:rPr lang="en-GB" sz="1400" dirty="0"/>
              <a:t>Throw using 4 key points</a:t>
            </a:r>
          </a:p>
          <a:p>
            <a:pPr algn="r"/>
            <a:r>
              <a:rPr lang="en-GB" sz="1400" dirty="0"/>
              <a:t>Catch when under pressure</a:t>
            </a:r>
          </a:p>
          <a:p>
            <a:pPr algn="r"/>
            <a:r>
              <a:rPr lang="en-GB" sz="1400" dirty="0"/>
              <a:t>Use tactics in a game</a:t>
            </a:r>
          </a:p>
          <a:p>
            <a:pPr algn="r"/>
            <a:r>
              <a:rPr lang="en-GB" sz="1400" dirty="0"/>
              <a:t>Play competitive games as part of a team.</a:t>
            </a:r>
          </a:p>
          <a:p>
            <a:pPr algn="r"/>
            <a:endParaRPr lang="en-GB" sz="1400" b="1" dirty="0">
              <a:latin typeface="Calibri" panose="020F0502020204030204" pitchFamily="34" charset="0"/>
            </a:endParaRPr>
          </a:p>
          <a:p>
            <a:pPr algn="r"/>
            <a:endParaRPr lang="en-GB" sz="1400" b="1" dirty="0"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70A7D5-8DC6-0BC9-AE30-731317E1029C}"/>
              </a:ext>
            </a:extLst>
          </p:cNvPr>
          <p:cNvSpPr txBox="1"/>
          <p:nvPr/>
        </p:nvSpPr>
        <p:spPr>
          <a:xfrm>
            <a:off x="45068" y="3396280"/>
            <a:ext cx="388545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Understanding the world</a:t>
            </a:r>
          </a:p>
          <a:p>
            <a: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Know that habitats provide basic needs for plants and animals. </a:t>
            </a:r>
          </a:p>
          <a:p>
            <a: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Body parts and Senses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4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Name physical features + human features. </a:t>
            </a:r>
          </a:p>
          <a:p>
            <a:r>
              <a:rPr lang="en-GB" sz="14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Simple maps of Haresfield</a:t>
            </a:r>
          </a:p>
          <a:p>
            <a:r>
              <a:rPr lang="en-GB" sz="14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Seasonal weather</a:t>
            </a:r>
            <a:r>
              <a:rPr lang="en-GB" sz="14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.</a:t>
            </a:r>
            <a:r>
              <a:rPr lang="en-GB" sz="1400" dirty="0">
                <a:effectLst/>
              </a:rPr>
              <a:t> </a:t>
            </a:r>
            <a:endParaRPr lang="en-GB" sz="1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C7A527-5A5B-30BA-0FF2-A0E619ACD819}"/>
              </a:ext>
            </a:extLst>
          </p:cNvPr>
          <p:cNvSpPr txBox="1"/>
          <p:nvPr/>
        </p:nvSpPr>
        <p:spPr>
          <a:xfrm>
            <a:off x="4485817" y="4655100"/>
            <a:ext cx="232536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Speaking and Listening </a:t>
            </a:r>
          </a:p>
          <a:p>
            <a:r>
              <a:rPr lang="en-GB" sz="1400" dirty="0">
                <a:effectLst/>
              </a:rPr>
              <a:t>Asking questions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Learning to listen and take turns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Talking about the things you like and dislike </a:t>
            </a:r>
          </a:p>
          <a:p>
            <a:r>
              <a:rPr lang="en-GB" sz="1400" dirty="0">
                <a:effectLst/>
              </a:rPr>
              <a:t>Speaking out in a group or in front of the class. </a:t>
            </a:r>
          </a:p>
          <a:p>
            <a:r>
              <a:rPr lang="en-GB" sz="1400" dirty="0">
                <a:effectLst/>
              </a:rPr>
              <a:t>Re-telling stories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13FC24-0561-229C-3F5C-34EB073E03FA}"/>
              </a:ext>
            </a:extLst>
          </p:cNvPr>
          <p:cNvSpPr txBox="1"/>
          <p:nvPr/>
        </p:nvSpPr>
        <p:spPr>
          <a:xfrm>
            <a:off x="9346341" y="63489"/>
            <a:ext cx="27805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RE – Incarnation</a:t>
            </a: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Why is Christmas special for Christians?</a:t>
            </a:r>
            <a:b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</a:br>
            <a:r>
              <a:rPr lang="en-GB" sz="1400" dirty="0"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Why does Christmas matter to Christians?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endParaRPr lang="en-GB" sz="1400" dirty="0"/>
          </a:p>
        </p:txBody>
      </p:sp>
      <p:pic>
        <p:nvPicPr>
          <p:cNvPr id="10" name="Picture 14" descr="Letters and Sounds | A complete Phonics resource to support children">
            <a:extLst>
              <a:ext uri="{FF2B5EF4-FFF2-40B4-BE49-F238E27FC236}">
                <a16:creationId xmlns:a16="http://schemas.microsoft.com/office/drawing/2014/main" id="{87F64E88-FA85-1024-56C8-4716586AD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553" y="1465246"/>
            <a:ext cx="709517" cy="70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artoon Pencil Writing Stock Vector | Adobe Stock">
            <a:extLst>
              <a:ext uri="{FF2B5EF4-FFF2-40B4-BE49-F238E27FC236}">
                <a16:creationId xmlns:a16="http://schemas.microsoft.com/office/drawing/2014/main" id="{B01082C3-3F75-17A3-35D8-C36840597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99" y="156976"/>
            <a:ext cx="920093" cy="87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123maths">
            <a:extLst>
              <a:ext uri="{FF2B5EF4-FFF2-40B4-BE49-F238E27FC236}">
                <a16:creationId xmlns:a16="http://schemas.microsoft.com/office/drawing/2014/main" id="{255A51AD-4938-BFBB-4947-7DE3F6BF6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980" y="4788841"/>
            <a:ext cx="1302834" cy="60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arold the Giraffe – Keeping in Touch – Park Gate Primary School">
            <a:extLst>
              <a:ext uri="{FF2B5EF4-FFF2-40B4-BE49-F238E27FC236}">
                <a16:creationId xmlns:a16="http://schemas.microsoft.com/office/drawing/2014/main" id="{09D12756-3D70-BAD6-EC55-E4C99D25B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38" y="3396280"/>
            <a:ext cx="851368" cy="7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page1image1069107312">
            <a:extLst>
              <a:ext uri="{FF2B5EF4-FFF2-40B4-BE49-F238E27FC236}">
                <a16:creationId xmlns:a16="http://schemas.microsoft.com/office/drawing/2014/main" id="{049D9EBF-5A69-91FF-80E6-D9F2C9785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070" y="4589981"/>
            <a:ext cx="5842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 - Netherton Junior and Infant SchoolNetherton Junior and Infant School">
            <a:extLst>
              <a:ext uri="{FF2B5EF4-FFF2-40B4-BE49-F238E27FC236}">
                <a16:creationId xmlns:a16="http://schemas.microsoft.com/office/drawing/2014/main" id="{F089F9C8-97C9-846A-24E7-71F347FC4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01" y="1671384"/>
            <a:ext cx="1233366" cy="81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hat Does the Cross Represent in the Christian Faith? | Oak Ridge Baptist">
            <a:extLst>
              <a:ext uri="{FF2B5EF4-FFF2-40B4-BE49-F238E27FC236}">
                <a16:creationId xmlns:a16="http://schemas.microsoft.com/office/drawing/2014/main" id="{AB8383B5-62E2-40FC-AE03-704AB8963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05996" y="274138"/>
            <a:ext cx="1105142" cy="7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Meerkat Mail : Gravett, Emily, Gravett, Emily: Amazon.co.uk: Books">
            <a:extLst>
              <a:ext uri="{FF2B5EF4-FFF2-40B4-BE49-F238E27FC236}">
                <a16:creationId xmlns:a16="http://schemas.microsoft.com/office/drawing/2014/main" id="{1BDC0659-4640-572D-FB40-003BB3B77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76" y="939918"/>
            <a:ext cx="2617833" cy="176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HE CURIOUS QUESTS YR ONE 30.10.25 3.45PM">
            <a:extLst>
              <a:ext uri="{FF2B5EF4-FFF2-40B4-BE49-F238E27FC236}">
                <a16:creationId xmlns:a16="http://schemas.microsoft.com/office/drawing/2014/main" id="{6C4B6418-CC8F-535D-90A7-4E5CBB5CE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264" y="2483223"/>
            <a:ext cx="786958" cy="78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3CCB06-EA81-AD8F-AAEB-C79A5FC5BB92}"/>
              </a:ext>
            </a:extLst>
          </p:cNvPr>
          <p:cNvSpPr txBox="1"/>
          <p:nvPr/>
        </p:nvSpPr>
        <p:spPr>
          <a:xfrm>
            <a:off x="15851" y="69587"/>
            <a:ext cx="293458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Reading</a:t>
            </a:r>
          </a:p>
          <a:p>
            <a:r>
              <a:rPr lang="en-GB" sz="1400" dirty="0"/>
              <a:t>Curious Quest texts</a:t>
            </a:r>
            <a:br>
              <a:rPr lang="en-GB" sz="1400" dirty="0">
                <a:effectLst/>
              </a:rPr>
            </a:br>
            <a:r>
              <a:rPr lang="en-GB" sz="1400" dirty="0"/>
              <a:t>Meerkat mail</a:t>
            </a:r>
            <a:endParaRPr lang="en-GB" sz="1400" dirty="0">
              <a:effectLst/>
            </a:endParaRPr>
          </a:p>
          <a:p>
            <a:r>
              <a:rPr lang="en-GB" sz="1400" dirty="0">
                <a:effectLst/>
              </a:rPr>
              <a:t>Phase 2 and 3 CVC words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Guided Reading groups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Individual reading </a:t>
            </a:r>
            <a:endParaRPr lang="en-GB" sz="1400" dirty="0">
              <a:effectLst/>
              <a:latin typeface="ComicSansMS" panose="030F0702030302020204" pitchFamily="66" charset="0"/>
            </a:endParaRPr>
          </a:p>
          <a:p>
            <a:r>
              <a:rPr lang="en-GB" sz="1400" b="1" dirty="0"/>
              <a:t>Writing</a:t>
            </a:r>
          </a:p>
          <a:p>
            <a:r>
              <a:rPr lang="en-GB" sz="1400" dirty="0"/>
              <a:t>Curious Quest</a:t>
            </a:r>
            <a:br>
              <a:rPr lang="en-GB" sz="1400" dirty="0"/>
            </a:br>
            <a:r>
              <a:rPr lang="en-GB" sz="1400" dirty="0"/>
              <a:t>Writing lists and labels</a:t>
            </a:r>
          </a:p>
          <a:p>
            <a:r>
              <a:rPr lang="en-GB" sz="1400" dirty="0"/>
              <a:t>Sequencing story</a:t>
            </a:r>
          </a:p>
          <a:p>
            <a:r>
              <a:rPr lang="en-GB" sz="1400" dirty="0"/>
              <a:t>Writing phase 2 CVC words</a:t>
            </a:r>
          </a:p>
          <a:p>
            <a:r>
              <a:rPr lang="en-GB" sz="1400" dirty="0"/>
              <a:t>Writing tricky words</a:t>
            </a:r>
            <a:br>
              <a:rPr lang="en-GB" sz="1400" dirty="0"/>
            </a:br>
            <a:r>
              <a:rPr lang="en-GB" sz="1400" dirty="0"/>
              <a:t>Writing my name</a:t>
            </a:r>
            <a:br>
              <a:rPr lang="en-GB" sz="1400" dirty="0"/>
            </a:br>
            <a:r>
              <a:rPr lang="en-GB" sz="1400" dirty="0"/>
              <a:t>My news writing</a:t>
            </a:r>
          </a:p>
          <a:p>
            <a:endParaRPr lang="en-GB" sz="1400" dirty="0"/>
          </a:p>
          <a:p>
            <a:endParaRPr lang="en-GB" dirty="0"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712F0B-14DE-B9B8-5779-1318896EA556}"/>
              </a:ext>
            </a:extLst>
          </p:cNvPr>
          <p:cNvSpPr txBox="1"/>
          <p:nvPr/>
        </p:nvSpPr>
        <p:spPr>
          <a:xfrm>
            <a:off x="7179480" y="4387574"/>
            <a:ext cx="1798367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PSHE – SCARF</a:t>
            </a:r>
          </a:p>
          <a:p>
            <a:pPr algn="r"/>
            <a:r>
              <a:rPr lang="en-GB" sz="1400" b="1" dirty="0">
                <a:effectLst/>
              </a:rPr>
              <a:t>Valuing difference</a:t>
            </a:r>
          </a:p>
          <a:p>
            <a:pPr algn="r"/>
            <a:r>
              <a:rPr lang="en-GB" sz="1400" dirty="0"/>
              <a:t>Same or different</a:t>
            </a:r>
          </a:p>
          <a:p>
            <a:pPr algn="r"/>
            <a:r>
              <a:rPr lang="en-GB" sz="1400" dirty="0">
                <a:effectLst/>
              </a:rPr>
              <a:t>Unkind, tease or bully?</a:t>
            </a:r>
          </a:p>
          <a:p>
            <a:pPr algn="r"/>
            <a:r>
              <a:rPr lang="en-GB" sz="1400" dirty="0"/>
              <a:t>Harolds school rules</a:t>
            </a:r>
          </a:p>
          <a:p>
            <a:pPr algn="r"/>
            <a:r>
              <a:rPr lang="en-GB" sz="1400" dirty="0">
                <a:effectLst/>
              </a:rPr>
              <a:t>“it’s not fair”</a:t>
            </a:r>
          </a:p>
          <a:p>
            <a:pPr algn="r"/>
            <a:r>
              <a:rPr lang="en-GB" sz="1400" dirty="0"/>
              <a:t>Who are our special people?</a:t>
            </a:r>
          </a:p>
          <a:p>
            <a:pPr algn="r"/>
            <a:r>
              <a:rPr lang="en-GB" sz="1400" dirty="0">
                <a:effectLst/>
              </a:rPr>
              <a:t>Special people balloons</a:t>
            </a:r>
          </a:p>
        </p:txBody>
      </p:sp>
    </p:spTree>
    <p:extLst>
      <p:ext uri="{BB962C8B-B14F-4D97-AF65-F5344CB8AC3E}">
        <p14:creationId xmlns:p14="http://schemas.microsoft.com/office/powerpoint/2010/main" val="111778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818" y="476519"/>
            <a:ext cx="7298793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Communication and Language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Learn and use new vocabulary related to the topic and themes through the day.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Ask questions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Speak in clear sentences.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include some detail when describing events.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Listen and engage in story times. Respond appropriately.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Re-tell the story of One Snowy Night, once they are familiar with the language and structure of it.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Learn and join in with songs and rhymes.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7879" y="2125007"/>
            <a:ext cx="49103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PSHE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See themselves as valuable 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Build good friendships/ relationships with others.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Identify and moderate their own feelings socially and emotionally.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Think about the feelings of others.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Manage their own needs.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57576" y="3477285"/>
            <a:ext cx="56861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Physical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their fine motor skills so that they can use a range of tools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competently and safely.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their core muscles to sit comfortably on the carpet and at tables.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Confidently use a range of small and large apparatus inside and outside,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alone and in a group.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balance and co-ordination to enable full participation in PE lessons.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correct letter formation.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the skills needed to manage the school day e.g. lining up, waiting for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 turn, eating lunch, hand washing and toilet times.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8686" y="502276"/>
            <a:ext cx="41938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Literac</a:t>
            </a:r>
            <a:r>
              <a:rPr lang="en-GB" dirty="0"/>
              <a:t>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Read individual sounds.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blend sounds to read simple words.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Read a few common exception words.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read simple sentences and phrases made up of words with known letter – sound correspondences.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form known lower case/ capital letters correctly.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build simple cvc words with magnetic letters.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GB" sz="12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29589" y="2730312"/>
            <a:ext cx="557877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Understanding the World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Talk about their family.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 the natural world around them.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Describe what they see, feel and hear whilst outside.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Understand the effect of changing seasons on the natural world.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recognise that people have different beliefs and celebrate things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in different ways.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Understand that some places are special to different people.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7615" y="4430330"/>
            <a:ext cx="58913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Count objects, actions and sounds.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Link the number with its cardinal number value.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understand the vocab more, less.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Begin to explore the composition of numbers to 5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Copy and create patterns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Select, rotate and manipulate shapes in order to develop spatial reasoning skills.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6828" y="5460639"/>
            <a:ext cx="560441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Expressive arts and design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storylines in role play.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 and engage in music and dance on their own or in a group.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Sing in a group or on their own matching the pitch and following the melody.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 a variety of media to express their ideas and feelings.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Create collaboratively sharing ideas, resources and skills.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77271"/>
            <a:ext cx="6947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This term we are working on developing these skills in EYFS</a:t>
            </a:r>
          </a:p>
        </p:txBody>
      </p:sp>
    </p:spTree>
    <p:extLst>
      <p:ext uri="{BB962C8B-B14F-4D97-AF65-F5344CB8AC3E}">
        <p14:creationId xmlns:p14="http://schemas.microsoft.com/office/powerpoint/2010/main" val="1886412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9032</TotalTime>
  <Words>1126</Words>
  <Application>Microsoft Macintosh PowerPoint</Application>
  <PresentationFormat>Widescreen</PresentationFormat>
  <Paragraphs>176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Arial</vt:lpstr>
      <vt:lpstr>Bradley Hand ITC</vt:lpstr>
      <vt:lpstr>Calibri</vt:lpstr>
      <vt:lpstr>Calibri Light</vt:lpstr>
      <vt:lpstr>Chalkboard SE</vt:lpstr>
      <vt:lpstr>Comic Sans MS</vt:lpstr>
      <vt:lpstr>ComicSansMS</vt:lpstr>
      <vt:lpstr>Corbel</vt:lpstr>
      <vt:lpstr>Gigi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ELLA WOODS</cp:lastModifiedBy>
  <cp:revision>64</cp:revision>
  <cp:lastPrinted>2022-05-06T10:35:46Z</cp:lastPrinted>
  <dcterms:created xsi:type="dcterms:W3CDTF">2020-01-07T15:41:27Z</dcterms:created>
  <dcterms:modified xsi:type="dcterms:W3CDTF">2025-11-06T16:24:18Z</dcterms:modified>
</cp:coreProperties>
</file>